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8"/>
  </p:notesMasterIdLst>
  <p:sldIdLst>
    <p:sldId id="859" r:id="rId2"/>
    <p:sldId id="1009" r:id="rId3"/>
    <p:sldId id="1044" r:id="rId4"/>
    <p:sldId id="1010" r:id="rId5"/>
    <p:sldId id="1046" r:id="rId6"/>
    <p:sldId id="1012" r:id="rId7"/>
    <p:sldId id="1013" r:id="rId8"/>
    <p:sldId id="1014" r:id="rId9"/>
    <p:sldId id="1016" r:id="rId10"/>
    <p:sldId id="1017" r:id="rId11"/>
    <p:sldId id="1047" r:id="rId12"/>
    <p:sldId id="1018" r:id="rId13"/>
    <p:sldId id="1019" r:id="rId14"/>
    <p:sldId id="1020" r:id="rId15"/>
    <p:sldId id="1021" r:id="rId16"/>
    <p:sldId id="1022" r:id="rId17"/>
    <p:sldId id="1024" r:id="rId18"/>
    <p:sldId id="1025" r:id="rId19"/>
    <p:sldId id="1026" r:id="rId20"/>
    <p:sldId id="1027" r:id="rId21"/>
    <p:sldId id="1028" r:id="rId22"/>
    <p:sldId id="1029" r:id="rId23"/>
    <p:sldId id="1030" r:id="rId24"/>
    <p:sldId id="1031" r:id="rId25"/>
    <p:sldId id="1032" r:id="rId26"/>
    <p:sldId id="1033" r:id="rId27"/>
    <p:sldId id="1034" r:id="rId28"/>
    <p:sldId id="1035" r:id="rId29"/>
    <p:sldId id="1036" r:id="rId30"/>
    <p:sldId id="1037" r:id="rId31"/>
    <p:sldId id="1038" r:id="rId32"/>
    <p:sldId id="1039" r:id="rId33"/>
    <p:sldId id="1040" r:id="rId34"/>
    <p:sldId id="1041" r:id="rId35"/>
    <p:sldId id="1042" r:id="rId36"/>
    <p:sldId id="1043" r:id="rId3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2025/6/30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实验班提优训练六年级上册英语外研版</a:t>
            </a: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2025/6/30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1311449"/>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6000">
                <a:solidFill>
                  <a:srgbClr val="70AD47">
                    <a:lumMod val="75000"/>
                  </a:srgbClr>
                </a:solidFill>
                <a:ea typeface="楷体" panose="02010609060101010101" pitchFamily="49" charset="-122"/>
                <a:cs typeface="Times New Roman" panose="02020603050405020304" pitchFamily="18" charset="0"/>
              </a:rPr>
              <a:t>期中提优测评卷</a:t>
            </a:r>
            <a:endParaRPr lang="en-US" altLang="zh-CN" sz="6000" dirty="0">
              <a:solidFill>
                <a:srgbClr val="70AD47">
                  <a:lumMod val="75000"/>
                </a:srgbClr>
              </a:solidFill>
              <a:ea typeface="楷体" panose="02010609060101010101" pitchFamily="49"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56846"/>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 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补全短文。</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305798"/>
            <a:ext cx="11485848"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4375" eaLnBrk="1" hangingPunct="0">
              <a:spcAft>
                <a:spcPts val="0"/>
              </a:spcAft>
            </a:pPr>
            <a:r>
              <a:rPr lang="en-US" altLang="zh-CN" b="1" spc="-9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I’m Sam.I have a pen friend.His name is Li Ming.We </a:t>
            </a:r>
            <a:r>
              <a:rPr lang="en-US" altLang="zh-CN" b="1" u="sng" spc="-90" smtClean="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both</a:t>
            </a:r>
            <a:r>
              <a:rPr lang="en-US" altLang="zh-CN" b="1" spc="-9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like reading </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books.He’s from China, and he </a:t>
            </a:r>
            <a:r>
              <a:rPr lang="en-US" altLang="zh-CN" b="1" u="sng" smtClean="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gives</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me some stamps about famous Chinese people.He also tells me </a:t>
            </a:r>
            <a:r>
              <a:rPr lang="en-US" altLang="zh-CN" b="1" u="sng" smtClean="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something</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about them.I know his hobby is collecting kites, so I send him different kites from America, and tell him many </a:t>
            </a:r>
            <a:r>
              <a:rPr lang="en-US" altLang="zh-CN" b="1" u="sng" smtClean="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stories</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about America.</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3740"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Every summer holiday, I go to China and </a:t>
            </a:r>
            <a:r>
              <a:rPr lang="en-US" altLang="zh-CN" b="1" u="sng" smtClean="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visit</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him.He often tells me something about famous places such as the Great Wall, Tian’anmen Square and the Summer Palace.</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646390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34831"/>
          </a:xfrm>
        </p:spPr>
        <p:txBody>
          <a:bodyPr/>
          <a:lstStyle/>
          <a:p>
            <a:pPr lvl="0" indent="71120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 Sam. I have a pen friend. His name is Li Ming. We 1.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 reading books. He's from China, and he 2. ________ me some stamps about famous Chinese people. He also tells me 3.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 them. I know his hobby is collecting kites, so I send him different kites from America, and tell him many 4. ________ about America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 summer holiday, I go to China and 5.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 He often tells me something about famous places such as the Great Wall, Tian'anmen Square and the Summer Palace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983638" y="908720"/>
            <a:ext cx="885179" cy="523220"/>
          </a:xfrm>
          <a:prstGeom prst="rect">
            <a:avLst/>
          </a:prstGeom>
        </p:spPr>
        <p:txBody>
          <a:bodyPr wrap="none">
            <a:spAutoFit/>
          </a:bodyPr>
          <a:lstStyle/>
          <a:p>
            <a:r>
              <a:rPr lang="en-US" altLang="zh-CN"/>
              <a:t>both</a:t>
            </a:r>
            <a:endParaRPr lang="zh-CN" altLang="en-US"/>
          </a:p>
        </p:txBody>
      </p:sp>
      <p:sp>
        <p:nvSpPr>
          <p:cNvPr id="6" name="矩形 5"/>
          <p:cNvSpPr/>
          <p:nvPr/>
        </p:nvSpPr>
        <p:spPr>
          <a:xfrm>
            <a:off x="7031310" y="1490117"/>
            <a:ext cx="941283" cy="523220"/>
          </a:xfrm>
          <a:prstGeom prst="rect">
            <a:avLst/>
          </a:prstGeom>
        </p:spPr>
        <p:txBody>
          <a:bodyPr wrap="none">
            <a:spAutoFit/>
          </a:bodyPr>
          <a:lstStyle/>
          <a:p>
            <a:r>
              <a:rPr lang="en-US" altLang="zh-CN"/>
              <a:t>gives</a:t>
            </a:r>
            <a:endParaRPr lang="zh-CN" altLang="en-US"/>
          </a:p>
        </p:txBody>
      </p:sp>
      <p:sp>
        <p:nvSpPr>
          <p:cNvPr id="8" name="矩形 7"/>
          <p:cNvSpPr/>
          <p:nvPr/>
        </p:nvSpPr>
        <p:spPr>
          <a:xfrm>
            <a:off x="6955110" y="2136582"/>
            <a:ext cx="1762021" cy="523220"/>
          </a:xfrm>
          <a:prstGeom prst="rect">
            <a:avLst/>
          </a:prstGeom>
        </p:spPr>
        <p:txBody>
          <a:bodyPr wrap="none">
            <a:spAutoFit/>
          </a:bodyPr>
          <a:lstStyle/>
          <a:p>
            <a:r>
              <a:rPr lang="en-US" altLang="zh-CN"/>
              <a:t>something</a:t>
            </a:r>
            <a:endParaRPr lang="zh-CN" altLang="en-US"/>
          </a:p>
        </p:txBody>
      </p:sp>
      <p:sp>
        <p:nvSpPr>
          <p:cNvPr id="10" name="矩形 9"/>
          <p:cNvSpPr/>
          <p:nvPr/>
        </p:nvSpPr>
        <p:spPr>
          <a:xfrm>
            <a:off x="3258319" y="3468241"/>
            <a:ext cx="1180131" cy="523220"/>
          </a:xfrm>
          <a:prstGeom prst="rect">
            <a:avLst/>
          </a:prstGeom>
        </p:spPr>
        <p:txBody>
          <a:bodyPr wrap="none">
            <a:spAutoFit/>
          </a:bodyPr>
          <a:lstStyle/>
          <a:p>
            <a:r>
              <a:rPr lang="en-US" altLang="zh-CN"/>
              <a:t>stories</a:t>
            </a:r>
            <a:endParaRPr lang="zh-CN" altLang="en-US"/>
          </a:p>
        </p:txBody>
      </p:sp>
      <p:sp>
        <p:nvSpPr>
          <p:cNvPr id="12" name="矩形 11"/>
          <p:cNvSpPr/>
          <p:nvPr/>
        </p:nvSpPr>
        <p:spPr>
          <a:xfrm>
            <a:off x="2576339" y="4101941"/>
            <a:ext cx="822661" cy="523220"/>
          </a:xfrm>
          <a:prstGeom prst="rect">
            <a:avLst/>
          </a:prstGeom>
        </p:spPr>
        <p:txBody>
          <a:bodyPr wrap="none">
            <a:spAutoFit/>
          </a:bodyPr>
          <a:lstStyle/>
          <a:p>
            <a:r>
              <a:rPr lang="en-US" altLang="zh-CN"/>
              <a:t>visit</a:t>
            </a:r>
            <a:endParaRPr lang="zh-CN" altLang="en-US"/>
          </a:p>
        </p:txBody>
      </p:sp>
    </p:spTree>
    <p:extLst>
      <p:ext uri="{BB962C8B-B14F-4D97-AF65-F5344CB8AC3E}">
        <p14:creationId xmlns:p14="http://schemas.microsoft.com/office/powerpoint/2010/main" val="3537244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0" grpId="0"/>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algn="ctr" hangingPunct="0">
              <a:spcAft>
                <a:spcPts val="0"/>
              </a:spcAft>
              <a:tabLst>
                <a:tab pos="4860925" algn="l"/>
              </a:tabLst>
            </a:pP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笔试部分</a:t>
            </a:r>
            <a:r>
              <a:rPr lang="zh-CN" altLang="zh-CN">
                <a:solidFill>
                  <a:srgbClr val="00AEEF"/>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AEEF"/>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 用所给单词的适当形式填空。</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are more than two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thousand</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 in our school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children in the park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games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little water in the pond now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little child always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moon cakes at the Mid-Autumn Festival. Because he likes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 very much</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Sam want to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 pen friend?</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386064" y="2185814"/>
            <a:ext cx="1604927" cy="523220"/>
          </a:xfrm>
          <a:prstGeom prst="rect">
            <a:avLst/>
          </a:prstGeom>
        </p:spPr>
        <p:txBody>
          <a:bodyPr wrap="none">
            <a:spAutoFit/>
          </a:bodyPr>
          <a:lstStyle/>
          <a:p>
            <a:r>
              <a:rPr lang="en-US" altLang="zh-CN"/>
              <a:t>thousand</a:t>
            </a:r>
            <a:endParaRPr lang="zh-CN" altLang="en-US"/>
          </a:p>
        </p:txBody>
      </p:sp>
      <p:sp>
        <p:nvSpPr>
          <p:cNvPr id="6" name="矩形 5"/>
          <p:cNvSpPr/>
          <p:nvPr/>
        </p:nvSpPr>
        <p:spPr>
          <a:xfrm>
            <a:off x="5447134" y="2753062"/>
            <a:ext cx="1903021" cy="523220"/>
          </a:xfrm>
          <a:prstGeom prst="rect">
            <a:avLst/>
          </a:prstGeom>
        </p:spPr>
        <p:txBody>
          <a:bodyPr wrap="none">
            <a:spAutoFit/>
          </a:bodyPr>
          <a:lstStyle/>
          <a:p>
            <a:r>
              <a:rPr lang="en-US" altLang="zh-CN"/>
              <a:t>are playing</a:t>
            </a:r>
            <a:endParaRPr lang="zh-CN" altLang="en-US"/>
          </a:p>
        </p:txBody>
      </p:sp>
      <p:sp>
        <p:nvSpPr>
          <p:cNvPr id="8" name="矩形 7"/>
          <p:cNvSpPr/>
          <p:nvPr/>
        </p:nvSpPr>
        <p:spPr>
          <a:xfrm>
            <a:off x="1774726" y="3472433"/>
            <a:ext cx="423514" cy="523220"/>
          </a:xfrm>
          <a:prstGeom prst="rect">
            <a:avLst/>
          </a:prstGeom>
        </p:spPr>
        <p:txBody>
          <a:bodyPr wrap="none">
            <a:spAutoFit/>
          </a:bodyPr>
          <a:lstStyle/>
          <a:p>
            <a:r>
              <a:rPr lang="en-US" altLang="zh-CN"/>
              <a:t>is</a:t>
            </a:r>
            <a:endParaRPr lang="zh-CN" altLang="en-US"/>
          </a:p>
        </p:txBody>
      </p:sp>
      <p:sp>
        <p:nvSpPr>
          <p:cNvPr id="10" name="矩形 9"/>
          <p:cNvSpPr/>
          <p:nvPr/>
        </p:nvSpPr>
        <p:spPr>
          <a:xfrm>
            <a:off x="4511030" y="4112334"/>
            <a:ext cx="782587" cy="523220"/>
          </a:xfrm>
          <a:prstGeom prst="rect">
            <a:avLst/>
          </a:prstGeom>
        </p:spPr>
        <p:txBody>
          <a:bodyPr wrap="none">
            <a:spAutoFit/>
          </a:bodyPr>
          <a:lstStyle/>
          <a:p>
            <a:r>
              <a:rPr lang="en-US" altLang="zh-CN"/>
              <a:t>eats</a:t>
            </a:r>
            <a:endParaRPr lang="zh-CN" altLang="en-US"/>
          </a:p>
        </p:txBody>
      </p:sp>
      <p:sp>
        <p:nvSpPr>
          <p:cNvPr id="12" name="矩形 11"/>
          <p:cNvSpPr/>
          <p:nvPr/>
        </p:nvSpPr>
        <p:spPr>
          <a:xfrm>
            <a:off x="2926854" y="4684806"/>
            <a:ext cx="2069797" cy="523220"/>
          </a:xfrm>
          <a:prstGeom prst="rect">
            <a:avLst/>
          </a:prstGeom>
        </p:spPr>
        <p:txBody>
          <a:bodyPr wrap="none">
            <a:spAutoFit/>
          </a:bodyPr>
          <a:lstStyle/>
          <a:p>
            <a:r>
              <a:rPr lang="en-US" altLang="zh-CN"/>
              <a:t>eating/to eat</a:t>
            </a:r>
            <a:endParaRPr lang="zh-CN" altLang="en-US"/>
          </a:p>
        </p:txBody>
      </p:sp>
      <p:sp>
        <p:nvSpPr>
          <p:cNvPr id="14" name="矩形 13"/>
          <p:cNvSpPr/>
          <p:nvPr/>
        </p:nvSpPr>
        <p:spPr>
          <a:xfrm>
            <a:off x="833629" y="5373216"/>
            <a:ext cx="922047" cy="523220"/>
          </a:xfrm>
          <a:prstGeom prst="rect">
            <a:avLst/>
          </a:prstGeom>
        </p:spPr>
        <p:txBody>
          <a:bodyPr wrap="none">
            <a:spAutoFit/>
          </a:bodyPr>
          <a:lstStyle/>
          <a:p>
            <a:r>
              <a:rPr lang="en-US" altLang="zh-CN"/>
              <a:t>Does</a:t>
            </a:r>
            <a:endParaRPr lang="zh-CN" altLang="en-US"/>
          </a:p>
        </p:txBody>
      </p:sp>
      <p:sp>
        <p:nvSpPr>
          <p:cNvPr id="16" name="矩形 15"/>
          <p:cNvSpPr/>
          <p:nvPr/>
        </p:nvSpPr>
        <p:spPr>
          <a:xfrm>
            <a:off x="4940770" y="5373216"/>
            <a:ext cx="543739" cy="523220"/>
          </a:xfrm>
          <a:prstGeom prst="rect">
            <a:avLst/>
          </a:prstGeom>
        </p:spPr>
        <p:txBody>
          <a:bodyPr wrap="none">
            <a:spAutoFit/>
          </a:bodyPr>
          <a:lstStyle/>
          <a:p>
            <a:r>
              <a:rPr lang="en-US" altLang="zh-CN"/>
              <a:t>be</a:t>
            </a:r>
            <a:endParaRPr lang="zh-CN" altLang="en-US"/>
          </a:p>
        </p:txBody>
      </p:sp>
    </p:spTree>
    <p:extLst>
      <p:ext uri="{BB962C8B-B14F-4D97-AF65-F5344CB8AC3E}">
        <p14:creationId xmlns:p14="http://schemas.microsoft.com/office/powerpoint/2010/main" val="2418151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0" grpId="0"/>
      <p:bldP spid="12" grpId="0"/>
      <p:bldP spid="14" grpId="0"/>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六、 单项选择。</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pen friends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be my pen friend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pen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48730" y="1518692"/>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2426145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hangingPunct="0">
              <a:spcAft>
                <a:spcPts val="0"/>
              </a:spcAft>
              <a:tabLst>
                <a:tab pos="486092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you got ________ stamps from Canada?</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any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some	</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54063" y="861095"/>
            <a:ext cx="444352" cy="523220"/>
          </a:xfrm>
          <a:prstGeom prst="rect">
            <a:avLst/>
          </a:prstGeom>
        </p:spPr>
        <p:txBody>
          <a:bodyPr wrap="none">
            <a:spAutoFit/>
          </a:bodyPr>
          <a:lstStyle/>
          <a:p>
            <a:r>
              <a:rPr lang="en-US" altLang="zh-CN"/>
              <a:t>A</a:t>
            </a:r>
            <a:endParaRPr lang="zh-CN" altLang="en-US"/>
          </a:p>
        </p:txBody>
      </p:sp>
    </p:spTree>
    <p:extLst>
      <p:ext uri="{BB962C8B-B14F-4D97-AF65-F5344CB8AC3E}">
        <p14:creationId xmlns:p14="http://schemas.microsoft.com/office/powerpoint/2010/main" val="3268506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is New York?</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in the east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 America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on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of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54063" y="880145"/>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1037342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story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 very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interesting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sound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sounding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sounds</a:t>
            </a:r>
            <a:endPar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Sam and Tom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 got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new bike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have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has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29680" y="880145"/>
            <a:ext cx="444352" cy="523220"/>
          </a:xfrm>
          <a:prstGeom prst="rect">
            <a:avLst/>
          </a:prstGeom>
        </p:spPr>
        <p:txBody>
          <a:bodyPr wrap="none">
            <a:spAutoFit/>
          </a:bodyPr>
          <a:lstStyle/>
          <a:p>
            <a:r>
              <a:rPr lang="en-US" altLang="zh-CN"/>
              <a:t>C</a:t>
            </a:r>
            <a:endParaRPr lang="zh-CN" altLang="en-US"/>
          </a:p>
        </p:txBody>
      </p:sp>
      <p:sp>
        <p:nvSpPr>
          <p:cNvPr id="6" name="矩形 5"/>
          <p:cNvSpPr/>
          <p:nvPr/>
        </p:nvSpPr>
        <p:spPr>
          <a:xfrm>
            <a:off x="929680" y="3413765"/>
            <a:ext cx="444352" cy="523220"/>
          </a:xfrm>
          <a:prstGeom prst="rect">
            <a:avLst/>
          </a:prstGeom>
        </p:spPr>
        <p:txBody>
          <a:bodyPr wrap="none">
            <a:spAutoFit/>
          </a:bodyPr>
          <a:lstStyle/>
          <a:p>
            <a:r>
              <a:rPr lang="en-US" altLang="zh-CN"/>
              <a:t>A</a:t>
            </a:r>
            <a:endParaRPr lang="zh-CN" altLang="en-US"/>
          </a:p>
        </p:txBody>
      </p:sp>
    </p:spTree>
    <p:extLst>
      <p:ext uri="{BB962C8B-B14F-4D97-AF65-F5344CB8AC3E}">
        <p14:creationId xmlns:p14="http://schemas.microsoft.com/office/powerpoint/2010/main" val="2534853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 a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pencil and two pens on the desk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has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is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are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your ruler?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20 cm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How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How many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How long</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63588" y="899195"/>
            <a:ext cx="423514" cy="523220"/>
          </a:xfrm>
          <a:prstGeom prst="rect">
            <a:avLst/>
          </a:prstGeom>
        </p:spPr>
        <p:txBody>
          <a:bodyPr wrap="none">
            <a:spAutoFit/>
          </a:bodyPr>
          <a:lstStyle/>
          <a:p>
            <a:r>
              <a:rPr lang="en-US" altLang="zh-CN"/>
              <a:t>B</a:t>
            </a:r>
            <a:endParaRPr lang="zh-CN" altLang="en-US"/>
          </a:p>
        </p:txBody>
      </p:sp>
      <p:sp>
        <p:nvSpPr>
          <p:cNvPr id="5" name="矩形 4"/>
          <p:cNvSpPr/>
          <p:nvPr/>
        </p:nvSpPr>
        <p:spPr>
          <a:xfrm>
            <a:off x="963588" y="3457992"/>
            <a:ext cx="444352" cy="523220"/>
          </a:xfrm>
          <a:prstGeom prst="rect">
            <a:avLst/>
          </a:prstGeom>
        </p:spPr>
        <p:txBody>
          <a:bodyPr wrap="none">
            <a:spAutoFit/>
          </a:bodyPr>
          <a:lstStyle/>
          <a:p>
            <a:r>
              <a:rPr lang="en-US" altLang="zh-CN" smtClean="0"/>
              <a:t>C</a:t>
            </a:r>
            <a:endParaRPr lang="zh-CN" altLang="en-US"/>
          </a:p>
        </p:txBody>
      </p:sp>
    </p:spTree>
    <p:extLst>
      <p:ext uri="{BB962C8B-B14F-4D97-AF65-F5344CB8AC3E}">
        <p14:creationId xmlns:p14="http://schemas.microsoft.com/office/powerpoint/2010/main" val="4228703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you tell me more about the Lantern Festival?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People hang lanterns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People eat moon cakes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People see the dragon boat races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your hobby?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my hobby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Reading books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Read books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Reads books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67780" y="880145"/>
            <a:ext cx="444352" cy="523220"/>
          </a:xfrm>
          <a:prstGeom prst="rect">
            <a:avLst/>
          </a:prstGeom>
        </p:spPr>
        <p:txBody>
          <a:bodyPr wrap="none">
            <a:spAutoFit/>
          </a:bodyPr>
          <a:lstStyle/>
          <a:p>
            <a:r>
              <a:rPr lang="en-US" altLang="zh-CN"/>
              <a:t>A</a:t>
            </a:r>
            <a:endParaRPr lang="zh-CN" altLang="en-US"/>
          </a:p>
        </p:txBody>
      </p:sp>
      <p:sp>
        <p:nvSpPr>
          <p:cNvPr id="5" name="矩形 4"/>
          <p:cNvSpPr/>
          <p:nvPr/>
        </p:nvSpPr>
        <p:spPr>
          <a:xfrm>
            <a:off x="967780" y="3424084"/>
            <a:ext cx="444352" cy="523220"/>
          </a:xfrm>
          <a:prstGeom prst="rect">
            <a:avLst/>
          </a:prstGeom>
        </p:spPr>
        <p:txBody>
          <a:bodyPr wrap="none">
            <a:spAutoFit/>
          </a:bodyPr>
          <a:lstStyle/>
          <a:p>
            <a:r>
              <a:rPr lang="en-US" altLang="zh-CN"/>
              <a:t>A</a:t>
            </a:r>
            <a:endParaRPr lang="zh-CN" altLang="en-US"/>
          </a:p>
        </p:txBody>
      </p:sp>
    </p:spTree>
    <p:extLst>
      <p:ext uri="{BB962C8B-B14F-4D97-AF65-F5344CB8AC3E}">
        <p14:creationId xmlns:p14="http://schemas.microsoft.com/office/powerpoint/2010/main" val="221012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95839"/>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you got a toy car?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It’s from China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Yes, I have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Yes, I can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48730" y="880145"/>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746733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384995"/>
          </a:xfrm>
        </p:spPr>
        <p:txBody>
          <a:bodyPr/>
          <a:lstStyle/>
          <a:p>
            <a:pPr algn="ctr" hangingPunct="0">
              <a:spcAft>
                <a:spcPts val="0"/>
              </a:spcAft>
              <a:tabLst>
                <a:tab pos="4860925" algn="l"/>
              </a:tabLst>
            </a:pPr>
            <a:r>
              <a:rPr lang="zh-CN" altLang="zh-CN" smtClean="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听力部分</a:t>
            </a:r>
            <a:r>
              <a:rPr lang="zh-CN" altLang="zh-CN" smtClean="0">
                <a:solidFill>
                  <a:srgbClr val="00AEEF"/>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AEEF"/>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给下列图片排序。</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2012870"/>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1.The Great Wall is very famous in China.</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2.I have got some toy dogs.</a:t>
            </a:r>
            <a:r>
              <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3.Here is a postcard for you.</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4.Flying kites is his hobby.</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5.These stamps are from China.</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6.We like playing games together.</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8704845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888500"/>
          </a:xfrm>
        </p:spPr>
        <p:txBody>
          <a:bodyPr/>
          <a:lstStyle/>
          <a:p>
            <a:pPr hangingPunct="0">
              <a:spcAft>
                <a:spcPts val="0"/>
              </a:spcAft>
              <a:tabLst>
                <a:tab pos="4860925" algn="l"/>
              </a:tabLst>
            </a:pPr>
            <a:r>
              <a:rPr lang="zh-CN" altLang="zh-CN" sz="2700" spc="-10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七、 从方框中为下列句子选择相对应的答语。</a:t>
            </a:r>
            <a:r>
              <a:rPr lang="zh-CN" altLang="zh-CN" sz="2700" spc="-1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7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700"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z="2700" spc="-10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27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sz="2700" spc="-1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7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700" spc="-1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7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700"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7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big is Beijing?</a:t>
            </a:r>
            <a:endParaRPr lang="zh-CN" altLang="zh-CN" sz="27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sz="2700" spc="-1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7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700" spc="-1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7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700"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7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are those?</a:t>
            </a:r>
            <a:endParaRPr lang="zh-CN" altLang="zh-CN" sz="27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sz="2700" spc="-1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7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700" spc="-1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7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700"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7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you got a computer or a bike?</a:t>
            </a:r>
            <a:endParaRPr lang="zh-CN" altLang="zh-CN" sz="27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sz="2700" spc="-1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7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700" spc="-1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7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700"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7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you ride a horse?</a:t>
            </a:r>
            <a:endParaRPr lang="zh-CN" altLang="zh-CN" sz="27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sz="2700" spc="-1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z="27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700" spc="-1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z="27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700"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7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your hobby?</a:t>
            </a:r>
            <a:endParaRPr lang="zh-CN" altLang="zh-CN" sz="270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6608315" y="1344569"/>
            <a:ext cx="5472608" cy="3208571"/>
          </a:xfrm>
          <a:prstGeom prst="rect">
            <a:avLst/>
          </a:prstGeom>
          <a:ln w="19050">
            <a:solidFill>
              <a:schemeClr val="tx1"/>
            </a:solidFill>
          </a:ln>
        </p:spPr>
        <p:txBody>
          <a:bodyPr wrap="square">
            <a:spAutoFit/>
          </a:bodyPr>
          <a:lstStyle/>
          <a:p>
            <a:pPr algn="just">
              <a:lnSpc>
                <a:spcPct val="150000"/>
              </a:lnSpc>
              <a:spcAft>
                <a:spcPts val="0"/>
              </a:spcAft>
              <a:tabLst>
                <a:tab pos="4860925" algn="l"/>
              </a:tabLst>
            </a:pPr>
            <a:r>
              <a:rPr lang="en-US" altLang="zh-CN" sz="2700" b="0" spc="-100">
                <a:solidFill>
                  <a:srgbClr val="000000"/>
                </a:solidFill>
                <a:cs typeface="Times New Roman" panose="02020603050405020304" pitchFamily="18" charset="0"/>
              </a:rPr>
              <a:t>A. They are photos of my friends</a:t>
            </a:r>
            <a:r>
              <a:rPr lang="en-US" altLang="zh-CN" sz="2700" b="0" spc="-100">
                <a:solidFill>
                  <a:srgbClr val="000000"/>
                </a:solidFill>
                <a:latin typeface="宋体" panose="02010600030101010101" pitchFamily="2" charset="-122"/>
                <a:cs typeface="Times New Roman" panose="02020603050405020304" pitchFamily="18" charset="0"/>
              </a:rPr>
              <a:t>.</a:t>
            </a:r>
            <a:endParaRPr lang="zh-CN" altLang="zh-CN" sz="2700" b="0" spc="-100">
              <a:solidFill>
                <a:srgbClr val="000000"/>
              </a:solidFill>
              <a:cs typeface="Times New Roman" panose="02020603050405020304" pitchFamily="18" charset="0"/>
            </a:endParaRPr>
          </a:p>
          <a:p>
            <a:pPr algn="just">
              <a:lnSpc>
                <a:spcPct val="150000"/>
              </a:lnSpc>
              <a:spcAft>
                <a:spcPts val="0"/>
              </a:spcAft>
              <a:tabLst>
                <a:tab pos="4860925" algn="l"/>
              </a:tabLst>
            </a:pPr>
            <a:r>
              <a:rPr lang="en-US" altLang="zh-CN" sz="2700" b="0" spc="-100">
                <a:solidFill>
                  <a:srgbClr val="000000"/>
                </a:solidFill>
                <a:cs typeface="Times New Roman" panose="02020603050405020304" pitchFamily="18" charset="0"/>
              </a:rPr>
              <a:t>B. Collecting stamps is my hobby</a:t>
            </a:r>
            <a:r>
              <a:rPr lang="en-US" altLang="zh-CN" sz="2700" b="0" spc="-100">
                <a:solidFill>
                  <a:srgbClr val="000000"/>
                </a:solidFill>
                <a:latin typeface="宋体" panose="02010600030101010101" pitchFamily="2" charset="-122"/>
                <a:cs typeface="Times New Roman" panose="02020603050405020304" pitchFamily="18" charset="0"/>
              </a:rPr>
              <a:t>.</a:t>
            </a:r>
            <a:endParaRPr lang="zh-CN" altLang="zh-CN" sz="2700" b="0" spc="-100">
              <a:solidFill>
                <a:srgbClr val="000000"/>
              </a:solidFill>
              <a:cs typeface="Times New Roman" panose="02020603050405020304" pitchFamily="18" charset="0"/>
            </a:endParaRPr>
          </a:p>
          <a:p>
            <a:pPr algn="just">
              <a:lnSpc>
                <a:spcPct val="150000"/>
              </a:lnSpc>
              <a:spcAft>
                <a:spcPts val="0"/>
              </a:spcAft>
              <a:tabLst>
                <a:tab pos="4860925" algn="l"/>
              </a:tabLst>
            </a:pPr>
            <a:r>
              <a:rPr lang="en-US" altLang="zh-CN" sz="2700" b="0" spc="-100">
                <a:solidFill>
                  <a:srgbClr val="000000"/>
                </a:solidFill>
                <a:cs typeface="Times New Roman" panose="02020603050405020304" pitchFamily="18" charset="0"/>
              </a:rPr>
              <a:t>C. It has got more than 21 million people</a:t>
            </a:r>
            <a:r>
              <a:rPr lang="en-US" altLang="zh-CN" sz="2700" b="0" spc="-100">
                <a:solidFill>
                  <a:srgbClr val="000000"/>
                </a:solidFill>
                <a:latin typeface="宋体" panose="02010600030101010101" pitchFamily="2" charset="-122"/>
                <a:cs typeface="Times New Roman" panose="02020603050405020304" pitchFamily="18" charset="0"/>
              </a:rPr>
              <a:t>.</a:t>
            </a:r>
            <a:endParaRPr lang="zh-CN" altLang="zh-CN" sz="2700" b="0" spc="-100">
              <a:solidFill>
                <a:srgbClr val="000000"/>
              </a:solidFill>
              <a:cs typeface="Times New Roman" panose="02020603050405020304" pitchFamily="18" charset="0"/>
            </a:endParaRPr>
          </a:p>
          <a:p>
            <a:pPr algn="just">
              <a:lnSpc>
                <a:spcPct val="150000"/>
              </a:lnSpc>
              <a:spcAft>
                <a:spcPts val="0"/>
              </a:spcAft>
              <a:tabLst>
                <a:tab pos="4860925" algn="l"/>
              </a:tabLst>
            </a:pPr>
            <a:r>
              <a:rPr lang="en-US" altLang="zh-CN" sz="2700" b="0" spc="-100">
                <a:solidFill>
                  <a:srgbClr val="000000"/>
                </a:solidFill>
                <a:cs typeface="Times New Roman" panose="02020603050405020304" pitchFamily="18" charset="0"/>
              </a:rPr>
              <a:t>D. No, I can’t</a:t>
            </a:r>
            <a:r>
              <a:rPr lang="en-US" altLang="zh-CN" sz="2700" b="0" spc="-100">
                <a:solidFill>
                  <a:srgbClr val="000000"/>
                </a:solidFill>
                <a:latin typeface="宋体" panose="02010600030101010101" pitchFamily="2" charset="-122"/>
                <a:cs typeface="Times New Roman" panose="02020603050405020304" pitchFamily="18" charset="0"/>
              </a:rPr>
              <a:t>.</a:t>
            </a:r>
            <a:endParaRPr lang="zh-CN" altLang="zh-CN" sz="2700" b="0" spc="-100">
              <a:solidFill>
                <a:srgbClr val="000000"/>
              </a:solidFill>
              <a:cs typeface="Times New Roman" panose="02020603050405020304" pitchFamily="18" charset="0"/>
            </a:endParaRPr>
          </a:p>
          <a:p>
            <a:pPr algn="just">
              <a:lnSpc>
                <a:spcPct val="150000"/>
              </a:lnSpc>
              <a:spcAft>
                <a:spcPts val="0"/>
              </a:spcAft>
              <a:tabLst>
                <a:tab pos="4860925" algn="l"/>
              </a:tabLst>
            </a:pPr>
            <a:r>
              <a:rPr lang="en-US" altLang="zh-CN" sz="2700" b="0" spc="-100">
                <a:solidFill>
                  <a:srgbClr val="000000"/>
                </a:solidFill>
                <a:cs typeface="Times New Roman" panose="02020603050405020304" pitchFamily="18" charset="0"/>
              </a:rPr>
              <a:t>E. A bike</a:t>
            </a:r>
            <a:r>
              <a:rPr lang="en-US" altLang="zh-CN" sz="2700" b="0" spc="-100">
                <a:solidFill>
                  <a:srgbClr val="000000"/>
                </a:solidFill>
                <a:latin typeface="宋体" panose="02010600030101010101" pitchFamily="2" charset="-122"/>
                <a:cs typeface="Times New Roman" panose="02020603050405020304" pitchFamily="18" charset="0"/>
              </a:rPr>
              <a:t>.</a:t>
            </a:r>
            <a:endParaRPr lang="zh-CN" altLang="zh-CN" sz="2700" b="0" spc="-100">
              <a:solidFill>
                <a:srgbClr val="000000"/>
              </a:solidFill>
              <a:cs typeface="Times New Roman" panose="02020603050405020304" pitchFamily="18" charset="0"/>
            </a:endParaRPr>
          </a:p>
        </p:txBody>
      </p:sp>
      <p:sp>
        <p:nvSpPr>
          <p:cNvPr id="5" name="矩形 4"/>
          <p:cNvSpPr/>
          <p:nvPr/>
        </p:nvSpPr>
        <p:spPr>
          <a:xfrm>
            <a:off x="910630" y="1484784"/>
            <a:ext cx="444352" cy="523220"/>
          </a:xfrm>
          <a:prstGeom prst="rect">
            <a:avLst/>
          </a:prstGeom>
        </p:spPr>
        <p:txBody>
          <a:bodyPr wrap="none">
            <a:spAutoFit/>
          </a:bodyPr>
          <a:lstStyle/>
          <a:p>
            <a:r>
              <a:rPr lang="en-US" altLang="zh-CN"/>
              <a:t>C</a:t>
            </a:r>
            <a:endParaRPr lang="zh-CN" altLang="en-US"/>
          </a:p>
        </p:txBody>
      </p:sp>
      <p:sp>
        <p:nvSpPr>
          <p:cNvPr id="8" name="矩形 7"/>
          <p:cNvSpPr/>
          <p:nvPr/>
        </p:nvSpPr>
        <p:spPr>
          <a:xfrm>
            <a:off x="910630" y="2089423"/>
            <a:ext cx="444352" cy="523220"/>
          </a:xfrm>
          <a:prstGeom prst="rect">
            <a:avLst/>
          </a:prstGeom>
        </p:spPr>
        <p:txBody>
          <a:bodyPr wrap="none">
            <a:spAutoFit/>
          </a:bodyPr>
          <a:lstStyle/>
          <a:p>
            <a:r>
              <a:rPr lang="en-US" altLang="zh-CN" smtClean="0"/>
              <a:t>A</a:t>
            </a:r>
            <a:endParaRPr lang="zh-CN" altLang="en-US"/>
          </a:p>
        </p:txBody>
      </p:sp>
      <p:sp>
        <p:nvSpPr>
          <p:cNvPr id="9" name="矩形 8"/>
          <p:cNvSpPr/>
          <p:nvPr/>
        </p:nvSpPr>
        <p:spPr>
          <a:xfrm>
            <a:off x="910630" y="2690370"/>
            <a:ext cx="423514" cy="523220"/>
          </a:xfrm>
          <a:prstGeom prst="rect">
            <a:avLst/>
          </a:prstGeom>
        </p:spPr>
        <p:txBody>
          <a:bodyPr wrap="none">
            <a:spAutoFit/>
          </a:bodyPr>
          <a:lstStyle/>
          <a:p>
            <a:r>
              <a:rPr lang="en-US" altLang="zh-CN" smtClean="0"/>
              <a:t>E</a:t>
            </a:r>
            <a:endParaRPr lang="zh-CN" altLang="en-US"/>
          </a:p>
        </p:txBody>
      </p:sp>
      <p:sp>
        <p:nvSpPr>
          <p:cNvPr id="10" name="矩形 9"/>
          <p:cNvSpPr/>
          <p:nvPr/>
        </p:nvSpPr>
        <p:spPr>
          <a:xfrm>
            <a:off x="910630" y="3324212"/>
            <a:ext cx="444352" cy="523220"/>
          </a:xfrm>
          <a:prstGeom prst="rect">
            <a:avLst/>
          </a:prstGeom>
        </p:spPr>
        <p:txBody>
          <a:bodyPr wrap="none">
            <a:spAutoFit/>
          </a:bodyPr>
          <a:lstStyle/>
          <a:p>
            <a:r>
              <a:rPr lang="en-US" altLang="zh-CN"/>
              <a:t>D</a:t>
            </a:r>
            <a:endParaRPr lang="zh-CN" altLang="en-US"/>
          </a:p>
        </p:txBody>
      </p:sp>
      <p:sp>
        <p:nvSpPr>
          <p:cNvPr id="11" name="矩形 10"/>
          <p:cNvSpPr/>
          <p:nvPr/>
        </p:nvSpPr>
        <p:spPr>
          <a:xfrm>
            <a:off x="910630" y="3958054"/>
            <a:ext cx="423514" cy="523220"/>
          </a:xfrm>
          <a:prstGeom prst="rect">
            <a:avLst/>
          </a:prstGeom>
        </p:spPr>
        <p:txBody>
          <a:bodyPr wrap="none">
            <a:spAutoFit/>
          </a:bodyPr>
          <a:lstStyle/>
          <a:p>
            <a:r>
              <a:rPr lang="en-US" altLang="zh-CN" smtClean="0"/>
              <a:t>B</a:t>
            </a:r>
            <a:endParaRPr lang="zh-CN" altLang="en-US"/>
          </a:p>
        </p:txBody>
      </p:sp>
    </p:spTree>
    <p:extLst>
      <p:ext uri="{BB962C8B-B14F-4D97-AF65-F5344CB8AC3E}">
        <p14:creationId xmlns:p14="http://schemas.microsoft.com/office/powerpoint/2010/main" val="117597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9" grpId="0"/>
      <p:bldP spid="10" grpId="0"/>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46530"/>
          </a:xfrm>
        </p:spPr>
        <p:txBody>
          <a:bodyPr/>
          <a:lstStyle/>
          <a:p>
            <a:pPr hangingPunct="0">
              <a:spcAft>
                <a:spcPts val="0"/>
              </a:spcAft>
              <a:tabLst>
                <a:tab pos="486092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八、 按要求完成句子。</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desk is </a:t>
            </a:r>
            <a:r>
              <a:rPr lang="en-US" altLang="zh-CN" u="sng"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a:t>
            </a:r>
            <a:r>
              <a:rPr lang="en-US" altLang="zh-CN" u="sng"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metre</a:t>
            </a:r>
            <a:r>
              <a:rPr lang="en-US" altLang="zh-CN" u="sng"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long</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对画线部分提问</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 ________ is the desk?</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West Lake is </a:t>
            </a:r>
            <a:r>
              <a:rPr lang="en-US" altLang="zh-CN" u="sng"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east of China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对画线部分提问</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 ________ the West Lake</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694606" y="2119139"/>
            <a:ext cx="2369559" cy="523220"/>
          </a:xfrm>
          <a:prstGeom prst="rect">
            <a:avLst/>
          </a:prstGeom>
        </p:spPr>
        <p:txBody>
          <a:bodyPr wrap="none">
            <a:spAutoFit/>
          </a:bodyPr>
          <a:lstStyle/>
          <a:p>
            <a:r>
              <a:rPr lang="en-US" altLang="zh-CN" smtClean="0"/>
              <a:t>How         </a:t>
            </a:r>
            <a:r>
              <a:rPr lang="en-US" altLang="zh-CN"/>
              <a:t>long</a:t>
            </a:r>
            <a:endParaRPr lang="zh-CN" altLang="en-US"/>
          </a:p>
        </p:txBody>
      </p:sp>
      <p:sp>
        <p:nvSpPr>
          <p:cNvPr id="6" name="矩形 5"/>
          <p:cNvSpPr/>
          <p:nvPr/>
        </p:nvSpPr>
        <p:spPr>
          <a:xfrm>
            <a:off x="550590" y="3459905"/>
            <a:ext cx="2440027" cy="523220"/>
          </a:xfrm>
          <a:prstGeom prst="rect">
            <a:avLst/>
          </a:prstGeom>
        </p:spPr>
        <p:txBody>
          <a:bodyPr wrap="none">
            <a:spAutoFit/>
          </a:bodyPr>
          <a:lstStyle/>
          <a:p>
            <a:r>
              <a:rPr lang="en-US" altLang="zh-CN" smtClean="0"/>
              <a:t>Where          </a:t>
            </a:r>
            <a:r>
              <a:rPr lang="en-US" altLang="zh-CN"/>
              <a:t>is</a:t>
            </a:r>
            <a:endParaRPr lang="zh-CN" altLang="en-US"/>
          </a:p>
        </p:txBody>
      </p:sp>
    </p:spTree>
    <p:extLst>
      <p:ext uri="{BB962C8B-B14F-4D97-AF65-F5344CB8AC3E}">
        <p14:creationId xmlns:p14="http://schemas.microsoft.com/office/powerpoint/2010/main" val="4028913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892861"/>
          </a:xfrm>
        </p:spPr>
        <p:txBody>
          <a:bodyPr/>
          <a:lstStyle/>
          <a:p>
            <a:pPr lvl="0" hangingPunct="0">
              <a:spcAft>
                <a:spcPts val="0"/>
              </a:spcAft>
              <a:tabLst>
                <a:tab pos="486092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hobby is </a:t>
            </a:r>
            <a:r>
              <a:rPr lang="en-US" altLang="zh-CN" u="sng"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collecting stamps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对画线部分提问</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 is ________ hobby?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dumplings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the Spring Festival</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对画线部分提问</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 do you ________ at the Spring Festival?</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I’ve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got some Chinese kites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改为一般疑问句</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 you got ________ Chinese kites</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622598" y="1556792"/>
            <a:ext cx="1043876" cy="523220"/>
          </a:xfrm>
          <a:prstGeom prst="rect">
            <a:avLst/>
          </a:prstGeom>
        </p:spPr>
        <p:txBody>
          <a:bodyPr wrap="none">
            <a:spAutoFit/>
          </a:bodyPr>
          <a:lstStyle/>
          <a:p>
            <a:r>
              <a:rPr lang="en-US" altLang="zh-CN"/>
              <a:t>What</a:t>
            </a:r>
            <a:endParaRPr lang="zh-CN" altLang="en-US"/>
          </a:p>
        </p:txBody>
      </p:sp>
      <p:sp>
        <p:nvSpPr>
          <p:cNvPr id="6" name="矩形 5"/>
          <p:cNvSpPr/>
          <p:nvPr/>
        </p:nvSpPr>
        <p:spPr>
          <a:xfrm>
            <a:off x="2629297" y="1487835"/>
            <a:ext cx="902811" cy="523220"/>
          </a:xfrm>
          <a:prstGeom prst="rect">
            <a:avLst/>
          </a:prstGeom>
        </p:spPr>
        <p:txBody>
          <a:bodyPr wrap="none">
            <a:spAutoFit/>
          </a:bodyPr>
          <a:lstStyle/>
          <a:p>
            <a:r>
              <a:rPr lang="en-US" altLang="zh-CN"/>
              <a:t>your</a:t>
            </a:r>
            <a:endParaRPr lang="zh-CN" altLang="en-US"/>
          </a:p>
        </p:txBody>
      </p:sp>
      <p:sp>
        <p:nvSpPr>
          <p:cNvPr id="8" name="矩形 7"/>
          <p:cNvSpPr/>
          <p:nvPr/>
        </p:nvSpPr>
        <p:spPr>
          <a:xfrm>
            <a:off x="618753" y="2831252"/>
            <a:ext cx="1043876" cy="523220"/>
          </a:xfrm>
          <a:prstGeom prst="rect">
            <a:avLst/>
          </a:prstGeom>
        </p:spPr>
        <p:txBody>
          <a:bodyPr wrap="none">
            <a:spAutoFit/>
          </a:bodyPr>
          <a:lstStyle/>
          <a:p>
            <a:r>
              <a:rPr lang="en-US" altLang="zh-CN"/>
              <a:t>What</a:t>
            </a:r>
            <a:endParaRPr lang="zh-CN" altLang="en-US"/>
          </a:p>
        </p:txBody>
      </p:sp>
      <p:sp>
        <p:nvSpPr>
          <p:cNvPr id="10" name="矩形 9"/>
          <p:cNvSpPr/>
          <p:nvPr/>
        </p:nvSpPr>
        <p:spPr>
          <a:xfrm>
            <a:off x="3484483" y="2831252"/>
            <a:ext cx="564578" cy="523220"/>
          </a:xfrm>
          <a:prstGeom prst="rect">
            <a:avLst/>
          </a:prstGeom>
        </p:spPr>
        <p:txBody>
          <a:bodyPr wrap="none">
            <a:spAutoFit/>
          </a:bodyPr>
          <a:lstStyle/>
          <a:p>
            <a:r>
              <a:rPr lang="en-US" altLang="zh-CN"/>
              <a:t>do</a:t>
            </a:r>
            <a:endParaRPr lang="zh-CN" altLang="en-US"/>
          </a:p>
        </p:txBody>
      </p:sp>
      <p:sp>
        <p:nvSpPr>
          <p:cNvPr id="12" name="矩形 11"/>
          <p:cNvSpPr/>
          <p:nvPr/>
        </p:nvSpPr>
        <p:spPr>
          <a:xfrm>
            <a:off x="681270" y="4115761"/>
            <a:ext cx="981359" cy="523220"/>
          </a:xfrm>
          <a:prstGeom prst="rect">
            <a:avLst/>
          </a:prstGeom>
        </p:spPr>
        <p:txBody>
          <a:bodyPr wrap="none">
            <a:spAutoFit/>
          </a:bodyPr>
          <a:lstStyle/>
          <a:p>
            <a:r>
              <a:rPr lang="en-US" altLang="zh-CN"/>
              <a:t>Have</a:t>
            </a:r>
            <a:endParaRPr lang="zh-CN" altLang="en-US"/>
          </a:p>
        </p:txBody>
      </p:sp>
      <p:sp>
        <p:nvSpPr>
          <p:cNvPr id="14" name="矩形 13"/>
          <p:cNvSpPr/>
          <p:nvPr/>
        </p:nvSpPr>
        <p:spPr>
          <a:xfrm>
            <a:off x="3484483" y="4039037"/>
            <a:ext cx="744114" cy="523220"/>
          </a:xfrm>
          <a:prstGeom prst="rect">
            <a:avLst/>
          </a:prstGeom>
        </p:spPr>
        <p:txBody>
          <a:bodyPr wrap="none">
            <a:spAutoFit/>
          </a:bodyPr>
          <a:lstStyle/>
          <a:p>
            <a:r>
              <a:rPr lang="en-US" altLang="zh-CN"/>
              <a:t>any</a:t>
            </a:r>
            <a:endParaRPr lang="zh-CN" altLang="en-US"/>
          </a:p>
        </p:txBody>
      </p:sp>
    </p:spTree>
    <p:extLst>
      <p:ext uri="{BB962C8B-B14F-4D97-AF65-F5344CB8AC3E}">
        <p14:creationId xmlns:p14="http://schemas.microsoft.com/office/powerpoint/2010/main" val="1771616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0" grpId="0"/>
      <p:bldP spid="12" grpId="0"/>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738664"/>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九、</a:t>
            </a:r>
            <a:r>
              <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阅读社团信息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选择正确的答案。</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982638" y="921678"/>
            <a:ext cx="2520280" cy="430659"/>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val="3764546088"/>
              </p:ext>
            </p:extLst>
          </p:nvPr>
        </p:nvGraphicFramePr>
        <p:xfrm>
          <a:off x="358177" y="1527895"/>
          <a:ext cx="11485848" cy="4176464"/>
        </p:xfrm>
        <a:graphic>
          <a:graphicData uri="http://schemas.openxmlformats.org/drawingml/2006/table">
            <a:tbl>
              <a:tblPr firstRow="1" firstCol="1" bandRow="1"/>
              <a:tblGrid>
                <a:gridCol w="5529288">
                  <a:extLst>
                    <a:ext uri="{9D8B030D-6E8A-4147-A177-3AD203B41FA5}">
                      <a16:colId xmlns:a16="http://schemas.microsoft.com/office/drawing/2014/main" val="1885384405"/>
                    </a:ext>
                  </a:extLst>
                </a:gridCol>
                <a:gridCol w="5956560">
                  <a:extLst>
                    <a:ext uri="{9D8B030D-6E8A-4147-A177-3AD203B41FA5}">
                      <a16:colId xmlns:a16="http://schemas.microsoft.com/office/drawing/2014/main" val="2978744887"/>
                    </a:ext>
                  </a:extLst>
                </a:gridCol>
              </a:tblGrid>
              <a:tr h="4176464">
                <a:tc>
                  <a:txBody>
                    <a:bodyPr/>
                    <a:lstStyle/>
                    <a:p>
                      <a:pPr algn="ctr" hangingPunct="0">
                        <a:lnSpc>
                          <a:spcPct val="140000"/>
                        </a:lnSpc>
                        <a:spcAft>
                          <a:spcPts val="0"/>
                        </a:spcAft>
                        <a:tabLst>
                          <a:tab pos="4860925" algn="l"/>
                        </a:tabLst>
                      </a:pPr>
                      <a:r>
                        <a:rPr lang="en-US" sz="25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English</a:t>
                      </a:r>
                      <a:r>
                        <a:rPr lang="en-US"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5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Club</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marL="0" indent="715963" algn="just" hangingPunct="0">
                        <a:lnSpc>
                          <a:spcPct val="140000"/>
                        </a:lnSpc>
                        <a:spcAft>
                          <a:spcPts val="0"/>
                        </a:spcAft>
                        <a:tabLst>
                          <a:tab pos="4860925" algn="l"/>
                        </a:tabLst>
                      </a:pPr>
                      <a:r>
                        <a:rPr lang="en-US"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Here you can read English books and </a:t>
                      </a:r>
                      <a:r>
                        <a:rPr lang="en-US" sz="2500" spc="-8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watch English movies. You can also talk with the foreign teacher. Come and join us</a:t>
                      </a:r>
                      <a:r>
                        <a:rPr lang="zh-CN" sz="2500" spc="-80" baseline="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endParaRPr lang="zh-CN" sz="1100" spc="-80" baseline="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tabLst>
                          <a:tab pos="4860925" algn="l"/>
                        </a:tabLst>
                      </a:pPr>
                      <a:r>
                        <a:rPr lang="en-US"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Time</a:t>
                      </a:r>
                      <a:r>
                        <a:rPr lang="zh-CN"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Wednesday</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tabLst>
                          <a:tab pos="4860925" algn="l"/>
                        </a:tabLst>
                      </a:pPr>
                      <a:r>
                        <a:rPr lang="en-US"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Place</a:t>
                      </a:r>
                      <a:r>
                        <a:rPr lang="zh-CN"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Room 516</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tabLst>
                          <a:tab pos="4860925" algn="l"/>
                        </a:tabLst>
                      </a:pPr>
                      <a:r>
                        <a:rPr lang="en-US"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Teacher</a:t>
                      </a:r>
                      <a:r>
                        <a:rPr lang="zh-CN"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Ms Liu</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932" marR="589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40000"/>
                        </a:lnSpc>
                        <a:spcAft>
                          <a:spcPts val="0"/>
                        </a:spcAft>
                        <a:tabLst>
                          <a:tab pos="4860925" algn="l"/>
                        </a:tabLst>
                      </a:pPr>
                      <a:r>
                        <a:rPr lang="en-US" sz="25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Chinese</a:t>
                      </a:r>
                      <a:r>
                        <a:rPr lang="en-US"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5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Knot</a:t>
                      </a:r>
                      <a:r>
                        <a:rPr lang="en-US"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5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Club</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marL="0" indent="715963" algn="just" hangingPunct="0">
                        <a:lnSpc>
                          <a:spcPct val="140000"/>
                        </a:lnSpc>
                        <a:spcAft>
                          <a:spcPts val="0"/>
                        </a:spcAft>
                        <a:tabLst>
                          <a:tab pos="4860925" algn="l"/>
                        </a:tabLst>
                      </a:pPr>
                      <a:r>
                        <a:rPr lang="en-US"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 you like Chinese culture? You can use red silk ropes to make Chinese knots. The Chinese word for “knot” means “good luck”</a:t>
                      </a:r>
                      <a:r>
                        <a:rPr lang="en-US" sz="25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tabLst>
                          <a:tab pos="4860925" algn="l"/>
                        </a:tabLst>
                      </a:pPr>
                      <a:r>
                        <a:rPr lang="en-US"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Time</a:t>
                      </a:r>
                      <a:r>
                        <a:rPr lang="zh-CN"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Tuesday</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tabLst>
                          <a:tab pos="4860925" algn="l"/>
                        </a:tabLst>
                      </a:pPr>
                      <a:r>
                        <a:rPr lang="en-US"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Place</a:t>
                      </a:r>
                      <a:r>
                        <a:rPr lang="zh-CN"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Room 208</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tabLst>
                          <a:tab pos="4860925" algn="l"/>
                        </a:tabLst>
                      </a:pPr>
                      <a:r>
                        <a:rPr lang="en-US"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Teacher</a:t>
                      </a:r>
                      <a:r>
                        <a:rPr lang="zh-CN"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Mr Zhao</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932" marR="589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32696881"/>
                  </a:ext>
                </a:extLst>
              </a:tr>
            </a:tbl>
          </a:graphicData>
        </a:graphic>
      </p:graphicFrame>
    </p:spTree>
    <p:extLst>
      <p:ext uri="{BB962C8B-B14F-4D97-AF65-F5344CB8AC3E}">
        <p14:creationId xmlns:p14="http://schemas.microsoft.com/office/powerpoint/2010/main" val="10557216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1749577984"/>
              </p:ext>
            </p:extLst>
          </p:nvPr>
        </p:nvGraphicFramePr>
        <p:xfrm>
          <a:off x="262558" y="908720"/>
          <a:ext cx="11521279" cy="4992624"/>
        </p:xfrm>
        <a:graphic>
          <a:graphicData uri="http://schemas.openxmlformats.org/drawingml/2006/table">
            <a:tbl>
              <a:tblPr firstRow="1" firstCol="1" bandRow="1"/>
              <a:tblGrid>
                <a:gridCol w="5546344">
                  <a:extLst>
                    <a:ext uri="{9D8B030D-6E8A-4147-A177-3AD203B41FA5}">
                      <a16:colId xmlns:a16="http://schemas.microsoft.com/office/drawing/2014/main" val="2752230626"/>
                    </a:ext>
                  </a:extLst>
                </a:gridCol>
                <a:gridCol w="5974935">
                  <a:extLst>
                    <a:ext uri="{9D8B030D-6E8A-4147-A177-3AD203B41FA5}">
                      <a16:colId xmlns:a16="http://schemas.microsoft.com/office/drawing/2014/main" val="2094388428"/>
                    </a:ext>
                  </a:extLst>
                </a:gridCol>
              </a:tblGrid>
              <a:tr h="4525963">
                <a:tc>
                  <a:txBody>
                    <a:bodyPr/>
                    <a:lstStyle/>
                    <a:p>
                      <a:pPr algn="ctr" hangingPunct="0">
                        <a:lnSpc>
                          <a:spcPct val="130000"/>
                        </a:lnSpc>
                        <a:spcAft>
                          <a:spcPts val="0"/>
                        </a:spcAft>
                        <a:tabLst>
                          <a:tab pos="486092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Lion</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Dance</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Club</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marL="0" indent="715963" algn="just" hangingPunct="0">
                        <a:lnSpc>
                          <a:spcPct val="130000"/>
                        </a:lnSpc>
                        <a:spcAft>
                          <a:spcPts val="0"/>
                        </a:spcAft>
                        <a:tabLst>
                          <a:tab pos="486092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Lion dance is a traditional dance in China. You can act as the head of the lion and your friend acts as the body. It’s a little difficult but it’s very cool</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486092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Time</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Friday</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486092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Place</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Playground</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486092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Teacher</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Mr Li</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145" marR="471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486092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________</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marL="0" indent="715963" algn="just" hangingPunct="0">
                        <a:lnSpc>
                          <a:spcPct val="130000"/>
                        </a:lnSpc>
                        <a:spcAft>
                          <a:spcPts val="0"/>
                        </a:spcAft>
                        <a:tabLst>
                          <a:tab pos="486092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Do you like science? You can make robots. You can also use VR technology. For example, if you want to learn about space, you can use special glasses to feel how to walk in space</a:t>
                      </a:r>
                      <a:r>
                        <a:rPr lang="en-US" sz="280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486092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Time</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Thursday</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486092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Place</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Room 601</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486092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Teacher</a:t>
                      </a:r>
                      <a:r>
                        <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Mr Wang</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7145" marR="4714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43447369"/>
                  </a:ext>
                </a:extLst>
              </a:tr>
            </a:tbl>
          </a:graphicData>
        </a:graphic>
      </p:graphicFrame>
    </p:spTree>
    <p:extLst>
      <p:ext uri="{BB962C8B-B14F-4D97-AF65-F5344CB8AC3E}">
        <p14:creationId xmlns:p14="http://schemas.microsoft.com/office/powerpoint/2010/main" val="16831115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185522"/>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English Club is on ________</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Friday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Thursday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Wednesday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you want to join Lion Dance Club, you should go to ________</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Room 516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the playground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Room 208</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48730" y="865287"/>
            <a:ext cx="444352" cy="523220"/>
          </a:xfrm>
          <a:prstGeom prst="rect">
            <a:avLst/>
          </a:prstGeom>
        </p:spPr>
        <p:txBody>
          <a:bodyPr wrap="none">
            <a:spAutoFit/>
          </a:bodyPr>
          <a:lstStyle/>
          <a:p>
            <a:r>
              <a:rPr lang="en-US" altLang="zh-CN"/>
              <a:t>C</a:t>
            </a:r>
            <a:endParaRPr lang="zh-CN" altLang="en-US"/>
          </a:p>
        </p:txBody>
      </p:sp>
      <p:sp>
        <p:nvSpPr>
          <p:cNvPr id="5" name="矩形 4"/>
          <p:cNvSpPr/>
          <p:nvPr/>
        </p:nvSpPr>
        <p:spPr>
          <a:xfrm>
            <a:off x="948730" y="3398464"/>
            <a:ext cx="423514" cy="523220"/>
          </a:xfrm>
          <a:prstGeom prst="rect">
            <a:avLst/>
          </a:prstGeom>
        </p:spPr>
        <p:txBody>
          <a:bodyPr wrap="none">
            <a:spAutoFit/>
          </a:bodyPr>
          <a:lstStyle/>
          <a:p>
            <a:r>
              <a:rPr lang="en-US" altLang="zh-CN" smtClean="0"/>
              <a:t>B</a:t>
            </a:r>
            <a:endParaRPr lang="zh-CN" altLang="en-US"/>
          </a:p>
        </p:txBody>
      </p:sp>
    </p:spTree>
    <p:extLst>
      <p:ext uri="{BB962C8B-B14F-4D97-AF65-F5344CB8AC3E}">
        <p14:creationId xmlns:p14="http://schemas.microsoft.com/office/powerpoint/2010/main" val="3404725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031325"/>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can make ________ in the Chinese Knot Club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xc97a.jpg" descr="id:2147488461;FounderCES"/>
          <p:cNvPicPr/>
          <p:nvPr/>
        </p:nvPicPr>
        <p:blipFill>
          <a:blip r:embed="rId2"/>
          <a:stretch>
            <a:fillRect/>
          </a:stretch>
        </p:blipFill>
        <p:spPr>
          <a:xfrm>
            <a:off x="1126654" y="1628800"/>
            <a:ext cx="1584176" cy="1869383"/>
          </a:xfrm>
          <a:prstGeom prst="rect">
            <a:avLst/>
          </a:prstGeom>
        </p:spPr>
      </p:pic>
      <p:pic>
        <p:nvPicPr>
          <p:cNvPr id="4" name="zxc97b.jpg" descr="id:2147488468;FounderCES"/>
          <p:cNvPicPr/>
          <p:nvPr/>
        </p:nvPicPr>
        <p:blipFill>
          <a:blip r:embed="rId3"/>
          <a:stretch>
            <a:fillRect/>
          </a:stretch>
        </p:blipFill>
        <p:spPr>
          <a:xfrm>
            <a:off x="3718942" y="1648355"/>
            <a:ext cx="1728192" cy="1849828"/>
          </a:xfrm>
          <a:prstGeom prst="rect">
            <a:avLst/>
          </a:prstGeom>
        </p:spPr>
      </p:pic>
      <p:pic>
        <p:nvPicPr>
          <p:cNvPr id="5" name="zxc97c.jpg" descr="id:2147488475;FounderCES"/>
          <p:cNvPicPr/>
          <p:nvPr/>
        </p:nvPicPr>
        <p:blipFill>
          <a:blip r:embed="rId4"/>
          <a:stretch>
            <a:fillRect/>
          </a:stretch>
        </p:blipFill>
        <p:spPr>
          <a:xfrm>
            <a:off x="6527254" y="1726851"/>
            <a:ext cx="1224136" cy="1789274"/>
          </a:xfrm>
          <a:prstGeom prst="rect">
            <a:avLst/>
          </a:prstGeom>
        </p:spPr>
      </p:pic>
      <p:sp>
        <p:nvSpPr>
          <p:cNvPr id="7" name="矩形 6"/>
          <p:cNvSpPr/>
          <p:nvPr/>
        </p:nvSpPr>
        <p:spPr>
          <a:xfrm>
            <a:off x="923528" y="877205"/>
            <a:ext cx="444352" cy="523220"/>
          </a:xfrm>
          <a:prstGeom prst="rect">
            <a:avLst/>
          </a:prstGeom>
        </p:spPr>
        <p:txBody>
          <a:bodyPr wrap="none">
            <a:spAutoFit/>
          </a:bodyPr>
          <a:lstStyle/>
          <a:p>
            <a:r>
              <a:rPr lang="en-US" altLang="zh-CN"/>
              <a:t>C</a:t>
            </a:r>
            <a:endParaRPr lang="zh-CN" altLang="en-US"/>
          </a:p>
        </p:txBody>
      </p:sp>
    </p:spTree>
    <p:extLst>
      <p:ext uri="{BB962C8B-B14F-4D97-AF65-F5344CB8AC3E}">
        <p14:creationId xmlns:p14="http://schemas.microsoft.com/office/powerpoint/2010/main" val="515463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185522"/>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can talk with ________</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English</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Ms Liu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Mr Li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Mr Wang</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the best name for the last club?</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Robot Club</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Science and Technology Club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Space Club</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44538" y="880145"/>
            <a:ext cx="444352" cy="523220"/>
          </a:xfrm>
          <a:prstGeom prst="rect">
            <a:avLst/>
          </a:prstGeom>
        </p:spPr>
        <p:txBody>
          <a:bodyPr wrap="none">
            <a:spAutoFit/>
          </a:bodyPr>
          <a:lstStyle/>
          <a:p>
            <a:r>
              <a:rPr lang="en-US" altLang="zh-CN" smtClean="0"/>
              <a:t>A</a:t>
            </a:r>
            <a:endParaRPr lang="zh-CN" altLang="en-US"/>
          </a:p>
        </p:txBody>
      </p:sp>
      <p:sp>
        <p:nvSpPr>
          <p:cNvPr id="5" name="矩形 4"/>
          <p:cNvSpPr/>
          <p:nvPr/>
        </p:nvSpPr>
        <p:spPr>
          <a:xfrm>
            <a:off x="944538" y="3438313"/>
            <a:ext cx="423514" cy="523220"/>
          </a:xfrm>
          <a:prstGeom prst="rect">
            <a:avLst/>
          </a:prstGeom>
        </p:spPr>
        <p:txBody>
          <a:bodyPr wrap="none">
            <a:spAutoFit/>
          </a:bodyPr>
          <a:lstStyle/>
          <a:p>
            <a:r>
              <a:rPr lang="en-US" altLang="zh-CN" smtClean="0"/>
              <a:t>B</a:t>
            </a:r>
            <a:endParaRPr lang="zh-CN" altLang="en-US"/>
          </a:p>
        </p:txBody>
      </p:sp>
    </p:spTree>
    <p:extLst>
      <p:ext uri="{BB962C8B-B14F-4D97-AF65-F5344CB8AC3E}">
        <p14:creationId xmlns:p14="http://schemas.microsoft.com/office/powerpoint/2010/main" val="3722639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3440"/>
          </a:xfrm>
        </p:spPr>
        <p:txBody>
          <a:bodyPr/>
          <a:lstStyle/>
          <a:p>
            <a:pPr hangingPunct="0">
              <a:lnSpc>
                <a:spcPct val="130000"/>
              </a:lnSpc>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 以下是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Lingling</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为校报</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中国年</a:t>
            </a:r>
            <a:r>
              <a:rPr lang="en-US" altLang="zh-CN">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专栏准备的素材。阅读短文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完成下列各题。</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1200" hangingPunct="0">
              <a:lnSpc>
                <a:spcPct val="130000"/>
              </a:lnSpc>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been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celebrating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Spring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Festival</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colourful</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activities.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Temple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Fair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watch</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Shadow</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Paper-Cutting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paintings.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watch</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Dragon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Lion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Dances.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watch</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colourful</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lanterns.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December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Spring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Festival</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became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World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Intangible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Cultural</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Heritage</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世界非物质文化遗产</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around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world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Spring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Festival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5226996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888500"/>
          </a:xfrm>
        </p:spPr>
        <p:txBody>
          <a:bodyPr/>
          <a:lstStyle/>
          <a:p>
            <a:pPr indent="71120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mascot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吉祥物</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Spring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Festival</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Gala</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晚会</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cute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snake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called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Shengsheng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character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巳</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oracle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bone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script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甲骨文</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character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snake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zodiac</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中国十二生肖</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invent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special</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name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Shengsheng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mascot,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think</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bring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health,</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happiness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luck.</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different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colours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mascot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blue,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green,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yellow</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pink.</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104341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1846734" y="980728"/>
            <a:ext cx="9001000" cy="4735901"/>
          </a:xfrm>
          <a:prstGeom prst="rect">
            <a:avLst/>
          </a:prstGeom>
        </p:spPr>
      </p:pic>
      <p:sp>
        <p:nvSpPr>
          <p:cNvPr id="6" name="矩形 5"/>
          <p:cNvSpPr/>
          <p:nvPr/>
        </p:nvSpPr>
        <p:spPr>
          <a:xfrm>
            <a:off x="3056012" y="3035052"/>
            <a:ext cx="364202" cy="523220"/>
          </a:xfrm>
          <a:prstGeom prst="rect">
            <a:avLst/>
          </a:prstGeom>
        </p:spPr>
        <p:txBody>
          <a:bodyPr wrap="none">
            <a:spAutoFit/>
          </a:bodyPr>
          <a:lstStyle/>
          <a:p>
            <a:r>
              <a:rPr lang="en-US" altLang="zh-CN"/>
              <a:t>5</a:t>
            </a:r>
            <a:endParaRPr lang="zh-CN" altLang="en-US"/>
          </a:p>
        </p:txBody>
      </p:sp>
      <p:sp>
        <p:nvSpPr>
          <p:cNvPr id="7" name="矩形 6"/>
          <p:cNvSpPr/>
          <p:nvPr/>
        </p:nvSpPr>
        <p:spPr>
          <a:xfrm>
            <a:off x="6055809" y="3020393"/>
            <a:ext cx="364202" cy="523220"/>
          </a:xfrm>
          <a:prstGeom prst="rect">
            <a:avLst/>
          </a:prstGeom>
        </p:spPr>
        <p:txBody>
          <a:bodyPr wrap="none">
            <a:spAutoFit/>
          </a:bodyPr>
          <a:lstStyle/>
          <a:p>
            <a:r>
              <a:rPr lang="en-US" altLang="zh-CN" smtClean="0"/>
              <a:t>2</a:t>
            </a:r>
            <a:endParaRPr lang="zh-CN" altLang="en-US"/>
          </a:p>
        </p:txBody>
      </p:sp>
      <p:sp>
        <p:nvSpPr>
          <p:cNvPr id="8" name="矩形 7"/>
          <p:cNvSpPr/>
          <p:nvPr/>
        </p:nvSpPr>
        <p:spPr>
          <a:xfrm>
            <a:off x="8873505" y="3020393"/>
            <a:ext cx="364202" cy="523220"/>
          </a:xfrm>
          <a:prstGeom prst="rect">
            <a:avLst/>
          </a:prstGeom>
        </p:spPr>
        <p:txBody>
          <a:bodyPr wrap="none">
            <a:spAutoFit/>
          </a:bodyPr>
          <a:lstStyle/>
          <a:p>
            <a:r>
              <a:rPr lang="en-US" altLang="zh-CN" smtClean="0"/>
              <a:t>4</a:t>
            </a:r>
            <a:endParaRPr lang="zh-CN" altLang="en-US"/>
          </a:p>
        </p:txBody>
      </p:sp>
      <p:sp>
        <p:nvSpPr>
          <p:cNvPr id="9" name="矩形 8"/>
          <p:cNvSpPr/>
          <p:nvPr/>
        </p:nvSpPr>
        <p:spPr>
          <a:xfrm>
            <a:off x="2959561" y="5184852"/>
            <a:ext cx="364202" cy="523220"/>
          </a:xfrm>
          <a:prstGeom prst="rect">
            <a:avLst/>
          </a:prstGeom>
        </p:spPr>
        <p:txBody>
          <a:bodyPr wrap="none">
            <a:spAutoFit/>
          </a:bodyPr>
          <a:lstStyle/>
          <a:p>
            <a:r>
              <a:rPr lang="en-US" altLang="zh-CN" smtClean="0"/>
              <a:t>6</a:t>
            </a:r>
            <a:endParaRPr lang="zh-CN" altLang="en-US"/>
          </a:p>
        </p:txBody>
      </p:sp>
      <p:sp>
        <p:nvSpPr>
          <p:cNvPr id="10" name="矩形 9"/>
          <p:cNvSpPr/>
          <p:nvPr/>
        </p:nvSpPr>
        <p:spPr>
          <a:xfrm>
            <a:off x="5983032" y="5193409"/>
            <a:ext cx="364202" cy="523220"/>
          </a:xfrm>
          <a:prstGeom prst="rect">
            <a:avLst/>
          </a:prstGeom>
        </p:spPr>
        <p:txBody>
          <a:bodyPr wrap="none">
            <a:spAutoFit/>
          </a:bodyPr>
          <a:lstStyle/>
          <a:p>
            <a:r>
              <a:rPr lang="en-US" altLang="zh-CN" smtClean="0"/>
              <a:t>3</a:t>
            </a:r>
            <a:endParaRPr lang="zh-CN" altLang="en-US"/>
          </a:p>
        </p:txBody>
      </p:sp>
      <p:sp>
        <p:nvSpPr>
          <p:cNvPr id="11" name="矩形 10"/>
          <p:cNvSpPr/>
          <p:nvPr/>
        </p:nvSpPr>
        <p:spPr>
          <a:xfrm>
            <a:off x="8824402" y="5193409"/>
            <a:ext cx="364202" cy="523220"/>
          </a:xfrm>
          <a:prstGeom prst="rect">
            <a:avLst/>
          </a:prstGeom>
        </p:spPr>
        <p:txBody>
          <a:bodyPr wrap="none">
            <a:spAutoFit/>
          </a:bodyPr>
          <a:lstStyle/>
          <a:p>
            <a:r>
              <a:rPr lang="en-US" altLang="zh-CN" smtClean="0"/>
              <a:t>1</a:t>
            </a:r>
            <a:endParaRPr lang="zh-CN" altLang="en-US"/>
          </a:p>
        </p:txBody>
      </p:sp>
    </p:spTree>
    <p:extLst>
      <p:ext uri="{BB962C8B-B14F-4D97-AF65-F5344CB8AC3E}">
        <p14:creationId xmlns:p14="http://schemas.microsoft.com/office/powerpoint/2010/main" val="3615799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42170"/>
          </a:xfrm>
        </p:spPr>
        <p:txBody>
          <a:bodyPr/>
          <a:lstStyle/>
          <a:p>
            <a:pPr lvl="0" hangingPunct="0">
              <a:spcAft>
                <a:spcPts val="0"/>
              </a:spcAft>
              <a:tabLst>
                <a:tab pos="4860925" algn="l"/>
              </a:tabLst>
            </a:pP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en-US"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draw</a:t>
            </a:r>
            <a:r>
              <a:rPr lang="en-US"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beautiful</a:t>
            </a:r>
            <a:r>
              <a:rPr lang="en-US"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flowers</a:t>
            </a:r>
            <a:r>
              <a:rPr lang="en-US"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begonia</a:t>
            </a:r>
            <a:r>
              <a:rPr lang="zh-CN" altLang="zh-CN" spc="-1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秋海棠</a:t>
            </a:r>
            <a:r>
              <a:rPr lang="zh-CN" altLang="zh-CN" spc="-1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magnolia</a:t>
            </a:r>
            <a:r>
              <a:rPr lang="zh-CN" altLang="zh-CN" spc="-1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木兰</a:t>
            </a:r>
            <a:r>
              <a:rPr lang="zh-CN" altLang="zh-CN" spc="-10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peach</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blossom</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桃花</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peony</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牡丹</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four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flowers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tell</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coming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spring.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lovely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mascot,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remember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traditional</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festival.</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share</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分享</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love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best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wishes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world,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816695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56846"/>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短文内容，完成思维导图。</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1387527" y="919083"/>
            <a:ext cx="3098051" cy="438617"/>
          </a:xfrm>
          <a:prstGeom prst="rect">
            <a:avLst/>
          </a:prstGeom>
        </p:spPr>
      </p:pic>
      <p:pic>
        <p:nvPicPr>
          <p:cNvPr id="4" name="图片 3"/>
          <p:cNvPicPr>
            <a:picLocks noChangeAspect="1"/>
          </p:cNvPicPr>
          <p:nvPr/>
        </p:nvPicPr>
        <p:blipFill rotWithShape="1">
          <a:blip r:embed="rId3"/>
          <a:srcRect l="3102" t="3018" r="15194"/>
          <a:stretch/>
        </p:blipFill>
        <p:spPr>
          <a:xfrm>
            <a:off x="1846734" y="1377139"/>
            <a:ext cx="7515991" cy="4928864"/>
          </a:xfrm>
          <a:prstGeom prst="rect">
            <a:avLst/>
          </a:prstGeom>
        </p:spPr>
      </p:pic>
      <p:sp>
        <p:nvSpPr>
          <p:cNvPr id="6" name="矩形 5"/>
          <p:cNvSpPr/>
          <p:nvPr/>
        </p:nvSpPr>
        <p:spPr>
          <a:xfrm>
            <a:off x="4367014" y="1711872"/>
            <a:ext cx="952505" cy="400110"/>
          </a:xfrm>
          <a:prstGeom prst="rect">
            <a:avLst/>
          </a:prstGeom>
        </p:spPr>
        <p:txBody>
          <a:bodyPr wrap="none">
            <a:spAutoFit/>
          </a:bodyPr>
          <a:lstStyle/>
          <a:p>
            <a:r>
              <a:rPr lang="en-US" altLang="zh-CN" sz="2000"/>
              <a:t>mascot</a:t>
            </a:r>
            <a:endParaRPr lang="zh-CN" altLang="en-US" sz="2000"/>
          </a:p>
        </p:txBody>
      </p:sp>
      <p:sp>
        <p:nvSpPr>
          <p:cNvPr id="8" name="矩形 7"/>
          <p:cNvSpPr/>
          <p:nvPr/>
        </p:nvSpPr>
        <p:spPr>
          <a:xfrm>
            <a:off x="2272308" y="3755132"/>
            <a:ext cx="2170787" cy="400110"/>
          </a:xfrm>
          <a:prstGeom prst="rect">
            <a:avLst/>
          </a:prstGeom>
        </p:spPr>
        <p:txBody>
          <a:bodyPr wrap="none">
            <a:spAutoFit/>
          </a:bodyPr>
          <a:lstStyle/>
          <a:p>
            <a:r>
              <a:rPr lang="en-US" altLang="zh-CN" sz="2000"/>
              <a:t>Chinese character</a:t>
            </a:r>
            <a:endParaRPr lang="zh-CN" altLang="en-US" sz="2000"/>
          </a:p>
        </p:txBody>
      </p:sp>
      <p:sp>
        <p:nvSpPr>
          <p:cNvPr id="10" name="矩形 9"/>
          <p:cNvSpPr/>
          <p:nvPr/>
        </p:nvSpPr>
        <p:spPr>
          <a:xfrm>
            <a:off x="2974126" y="5086680"/>
            <a:ext cx="981359" cy="400110"/>
          </a:xfrm>
          <a:prstGeom prst="rect">
            <a:avLst/>
          </a:prstGeom>
        </p:spPr>
        <p:txBody>
          <a:bodyPr wrap="none">
            <a:spAutoFit/>
          </a:bodyPr>
          <a:lstStyle/>
          <a:p>
            <a:r>
              <a:rPr lang="en-US" altLang="zh-CN" sz="2000"/>
              <a:t>colours</a:t>
            </a:r>
            <a:endParaRPr lang="zh-CN" altLang="en-US" sz="2000"/>
          </a:p>
        </p:txBody>
      </p:sp>
      <p:sp>
        <p:nvSpPr>
          <p:cNvPr id="12" name="矩形 11"/>
          <p:cNvSpPr/>
          <p:nvPr/>
        </p:nvSpPr>
        <p:spPr>
          <a:xfrm>
            <a:off x="2974125" y="5496286"/>
            <a:ext cx="981359" cy="400110"/>
          </a:xfrm>
          <a:prstGeom prst="rect">
            <a:avLst/>
          </a:prstGeom>
        </p:spPr>
        <p:txBody>
          <a:bodyPr wrap="none">
            <a:spAutoFit/>
          </a:bodyPr>
          <a:lstStyle/>
          <a:p>
            <a:r>
              <a:rPr lang="en-US" altLang="zh-CN" sz="2000"/>
              <a:t>flowers</a:t>
            </a:r>
            <a:endParaRPr lang="zh-CN" altLang="en-US" sz="2000"/>
          </a:p>
        </p:txBody>
      </p:sp>
      <p:sp>
        <p:nvSpPr>
          <p:cNvPr id="14" name="矩形 13"/>
          <p:cNvSpPr/>
          <p:nvPr/>
        </p:nvSpPr>
        <p:spPr>
          <a:xfrm>
            <a:off x="5807174" y="2420888"/>
            <a:ext cx="2194832" cy="400110"/>
          </a:xfrm>
          <a:prstGeom prst="rect">
            <a:avLst/>
          </a:prstGeom>
        </p:spPr>
        <p:txBody>
          <a:bodyPr wrap="none">
            <a:spAutoFit/>
          </a:bodyPr>
          <a:lstStyle/>
          <a:p>
            <a:r>
              <a:rPr lang="en-US" altLang="zh-CN" sz="2000"/>
              <a:t>traditional festival</a:t>
            </a:r>
            <a:endParaRPr lang="zh-CN" altLang="en-US" sz="2000"/>
          </a:p>
        </p:txBody>
      </p:sp>
      <p:sp>
        <p:nvSpPr>
          <p:cNvPr id="16" name="矩形 15"/>
          <p:cNvSpPr/>
          <p:nvPr/>
        </p:nvSpPr>
        <p:spPr>
          <a:xfrm>
            <a:off x="6239222" y="5334360"/>
            <a:ext cx="2127505" cy="400110"/>
          </a:xfrm>
          <a:prstGeom prst="rect">
            <a:avLst/>
          </a:prstGeom>
        </p:spPr>
        <p:txBody>
          <a:bodyPr wrap="none">
            <a:spAutoFit/>
          </a:bodyPr>
          <a:lstStyle/>
          <a:p>
            <a:r>
              <a:rPr lang="en-US" altLang="zh-CN" sz="2000" spc="-100"/>
              <a:t>love and best wishes</a:t>
            </a:r>
            <a:endParaRPr lang="zh-CN" altLang="en-US" sz="2000" spc="-100"/>
          </a:p>
        </p:txBody>
      </p:sp>
    </p:spTree>
    <p:extLst>
      <p:ext uri="{BB962C8B-B14F-4D97-AF65-F5344CB8AC3E}">
        <p14:creationId xmlns:p14="http://schemas.microsoft.com/office/powerpoint/2010/main" val="3737786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P spid="12" grpId="0"/>
      <p:bldP spid="14" grpId="0"/>
      <p:bldP spid="1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根据短文内容，回答问题。</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long is the history of the Spring Festival?</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______________________________________</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do Chinese people celebrate the Spring Festival?</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列举两项</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______________________________________________________________________________________________________________________________</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18004" y="2000053"/>
            <a:ext cx="3967689" cy="738664"/>
          </a:xfrm>
          <a:prstGeom prst="rect">
            <a:avLst/>
          </a:prstGeom>
        </p:spPr>
        <p:txBody>
          <a:bodyPr wrap="none">
            <a:spAutoFit/>
          </a:bodyPr>
          <a:lstStyle/>
          <a:p>
            <a:pPr algn="just">
              <a:lnSpc>
                <a:spcPct val="150000"/>
              </a:lnSpc>
              <a:spcAft>
                <a:spcPts val="0"/>
              </a:spcAft>
            </a:pPr>
            <a:r>
              <a:rPr lang="en-US" altLang="zh-CN">
                <a:cs typeface="Times New Roman" panose="02020603050405020304" pitchFamily="18" charset="0"/>
              </a:rPr>
              <a:t>More than 4</a:t>
            </a:r>
            <a:r>
              <a:rPr lang="zh-CN" altLang="zh-CN">
                <a:cs typeface="Times New Roman" panose="02020603050405020304" pitchFamily="18" charset="0"/>
              </a:rPr>
              <a:t>，</a:t>
            </a:r>
            <a:r>
              <a:rPr lang="en-US" altLang="zh-CN">
                <a:cs typeface="Times New Roman" panose="02020603050405020304" pitchFamily="18" charset="0"/>
              </a:rPr>
              <a:t>000 years.</a:t>
            </a:r>
            <a:endParaRPr lang="zh-CN" altLang="zh-CN" sz="1050">
              <a:solidFill>
                <a:srgbClr val="000000"/>
              </a:solidFill>
              <a:cs typeface="Times New Roman" panose="02020603050405020304" pitchFamily="18" charset="0"/>
            </a:endParaRPr>
          </a:p>
        </p:txBody>
      </p:sp>
      <p:sp>
        <p:nvSpPr>
          <p:cNvPr id="6" name="矩形 5"/>
          <p:cNvSpPr/>
          <p:nvPr/>
        </p:nvSpPr>
        <p:spPr>
          <a:xfrm>
            <a:off x="389429" y="3260601"/>
            <a:ext cx="11485848" cy="1307537"/>
          </a:xfrm>
          <a:prstGeom prst="rect">
            <a:avLst/>
          </a:prstGeom>
        </p:spPr>
        <p:txBody>
          <a:bodyPr wrap="square">
            <a:spAutoFit/>
          </a:bodyPr>
          <a:lstStyle/>
          <a:p>
            <a:pPr>
              <a:lnSpc>
                <a:spcPct val="150000"/>
              </a:lnSpc>
            </a:pPr>
            <a:r>
              <a:rPr lang="en-US" altLang="zh-CN"/>
              <a:t>They go to the Temple Fair and watch Shadow Plays. They make Paper-Cutting and New Year paintings.</a:t>
            </a:r>
            <a:endParaRPr lang="zh-CN" altLang="en-US"/>
          </a:p>
        </p:txBody>
      </p:sp>
    </p:spTree>
    <p:extLst>
      <p:ext uri="{BB962C8B-B14F-4D97-AF65-F5344CB8AC3E}">
        <p14:creationId xmlns:p14="http://schemas.microsoft.com/office/powerpoint/2010/main" val="1112912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031325"/>
          </a:xfrm>
        </p:spPr>
        <p:txBody>
          <a:bodyPr/>
          <a:lstStyle/>
          <a:p>
            <a:pPr lvl="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did the Spring Festival become the World Intangible Cultural Heritage?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78582" y="2132856"/>
            <a:ext cx="3828227" cy="523220"/>
          </a:xfrm>
          <a:prstGeom prst="rect">
            <a:avLst/>
          </a:prstGeom>
        </p:spPr>
        <p:txBody>
          <a:bodyPr wrap="none">
            <a:spAutoFit/>
          </a:bodyPr>
          <a:lstStyle/>
          <a:p>
            <a:r>
              <a:rPr lang="en-US" altLang="zh-CN"/>
              <a:t>On December 4</a:t>
            </a:r>
            <a:r>
              <a:rPr lang="zh-CN" altLang="zh-CN">
                <a:cs typeface="Times New Roman" panose="02020603050405020304" pitchFamily="18" charset="0"/>
              </a:rPr>
              <a:t>，</a:t>
            </a:r>
            <a:r>
              <a:rPr lang="en-US" altLang="zh-CN"/>
              <a:t> 2024.</a:t>
            </a:r>
            <a:endParaRPr lang="zh-CN" altLang="en-US"/>
          </a:p>
        </p:txBody>
      </p:sp>
    </p:spTree>
    <p:extLst>
      <p:ext uri="{BB962C8B-B14F-4D97-AF65-F5344CB8AC3E}">
        <p14:creationId xmlns:p14="http://schemas.microsoft.com/office/powerpoint/2010/main" val="1906698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42170"/>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十一、 书面表达。</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1200"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中国有许多传统佳节。请参考下面的表格，选择其中一个节日写一段短文进行具体描述。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1200"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要求：</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语句通顺，时态正确。</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使用规范字体认真书写，卷面整洁。</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不少于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词。开头已给出，不计入总词数。</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809994302"/>
              </p:ext>
            </p:extLst>
          </p:nvPr>
        </p:nvGraphicFramePr>
        <p:xfrm>
          <a:off x="478582" y="4007072"/>
          <a:ext cx="11368120" cy="1920240"/>
        </p:xfrm>
        <a:graphic>
          <a:graphicData uri="http://schemas.openxmlformats.org/drawingml/2006/table">
            <a:tbl>
              <a:tblPr firstRow="1" firstCol="1" bandRow="1"/>
              <a:tblGrid>
                <a:gridCol w="1656184">
                  <a:extLst>
                    <a:ext uri="{9D8B030D-6E8A-4147-A177-3AD203B41FA5}">
                      <a16:colId xmlns:a16="http://schemas.microsoft.com/office/drawing/2014/main" val="2028403098"/>
                    </a:ext>
                  </a:extLst>
                </a:gridCol>
                <a:gridCol w="9711936">
                  <a:extLst>
                    <a:ext uri="{9D8B030D-6E8A-4147-A177-3AD203B41FA5}">
                      <a16:colId xmlns:a16="http://schemas.microsoft.com/office/drawing/2014/main" val="1420310938"/>
                    </a:ext>
                  </a:extLst>
                </a:gridCol>
              </a:tblGrid>
              <a:tr h="0">
                <a:tc>
                  <a:txBody>
                    <a:bodyPr/>
                    <a:lstStyle/>
                    <a:p>
                      <a:pPr algn="just" hangingPunct="0">
                        <a:lnSpc>
                          <a:spcPct val="150000"/>
                        </a:lnSpc>
                        <a:spcAft>
                          <a:spcPts val="0"/>
                        </a:spcAft>
                        <a:tabLst>
                          <a:tab pos="4860925" algn="l"/>
                        </a:tabLst>
                      </a:pPr>
                      <a:r>
                        <a:rPr lang="en-US"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86092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 Dragon Boat Festival</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486092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fly kites, wear five-colour rope, see dragon boat races, hang wormwood</a:t>
                      </a:r>
                      <a:r>
                        <a:rPr lang="zh-CN" sz="28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艾草</a:t>
                      </a:r>
                      <a:r>
                        <a:rPr lang="zh-CN" sz="28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83212705"/>
                  </a:ext>
                </a:extLst>
              </a:tr>
            </a:tbl>
          </a:graphicData>
        </a:graphic>
      </p:graphicFrame>
      <p:pic>
        <p:nvPicPr>
          <p:cNvPr id="4" name="图片 3"/>
          <p:cNvPicPr>
            <a:picLocks noChangeAspect="1"/>
          </p:cNvPicPr>
          <p:nvPr/>
        </p:nvPicPr>
        <p:blipFill>
          <a:blip r:embed="rId2"/>
          <a:stretch>
            <a:fillRect/>
          </a:stretch>
        </p:blipFill>
        <p:spPr>
          <a:xfrm>
            <a:off x="495677" y="4089682"/>
            <a:ext cx="1440160" cy="1673994"/>
          </a:xfrm>
          <a:prstGeom prst="rect">
            <a:avLst/>
          </a:prstGeom>
        </p:spPr>
      </p:pic>
    </p:spTree>
    <p:extLst>
      <p:ext uri="{BB962C8B-B14F-4D97-AF65-F5344CB8AC3E}">
        <p14:creationId xmlns:p14="http://schemas.microsoft.com/office/powerpoint/2010/main" val="210521862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3017783222"/>
              </p:ext>
            </p:extLst>
          </p:nvPr>
        </p:nvGraphicFramePr>
        <p:xfrm>
          <a:off x="334566" y="908720"/>
          <a:ext cx="10742813" cy="4992624"/>
        </p:xfrm>
        <a:graphic>
          <a:graphicData uri="http://schemas.openxmlformats.org/drawingml/2006/table">
            <a:tbl>
              <a:tblPr firstRow="1" firstCol="1" bandRow="1"/>
              <a:tblGrid>
                <a:gridCol w="1512168">
                  <a:extLst>
                    <a:ext uri="{9D8B030D-6E8A-4147-A177-3AD203B41FA5}">
                      <a16:colId xmlns:a16="http://schemas.microsoft.com/office/drawing/2014/main" val="1543005296"/>
                    </a:ext>
                  </a:extLst>
                </a:gridCol>
                <a:gridCol w="9230645">
                  <a:extLst>
                    <a:ext uri="{9D8B030D-6E8A-4147-A177-3AD203B41FA5}">
                      <a16:colId xmlns:a16="http://schemas.microsoft.com/office/drawing/2014/main" val="2827612338"/>
                    </a:ext>
                  </a:extLst>
                </a:gridCol>
              </a:tblGrid>
              <a:tr h="1508654">
                <a:tc>
                  <a:txBody>
                    <a:bodyPr/>
                    <a:lstStyle/>
                    <a:p>
                      <a:pPr algn="just" hangingPunct="0">
                        <a:lnSpc>
                          <a:spcPct val="130000"/>
                        </a:lnSpc>
                        <a:spcAft>
                          <a:spcPts val="0"/>
                        </a:spcAft>
                        <a:tabLst>
                          <a:tab pos="486092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486092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 Lantern Festival </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486092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hang lanterns, do dragon dances, watch beautiful lanterns, guess lantern riddles</a:t>
                      </a:r>
                      <a:r>
                        <a:rPr lang="zh-CN" sz="28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猜灯谜</a:t>
                      </a:r>
                      <a:r>
                        <a:rPr lang="zh-CN" sz="28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2384" marR="523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5821567"/>
                  </a:ext>
                </a:extLst>
              </a:tr>
              <a:tr h="1508654">
                <a:tc>
                  <a:txBody>
                    <a:bodyPr/>
                    <a:lstStyle/>
                    <a:p>
                      <a:pPr algn="just" hangingPunct="0">
                        <a:lnSpc>
                          <a:spcPct val="130000"/>
                        </a:lnSpc>
                        <a:spcAft>
                          <a:spcPts val="0"/>
                        </a:spcAft>
                        <a:tabLst>
                          <a:tab pos="486092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486092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 Mid-Autumn Festival</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486092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sing songs, watch the moon, have dinner with family, play with the Rabbit God</a:t>
                      </a:r>
                      <a:r>
                        <a:rPr lang="zh-CN" sz="28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r>
                        <a:rPr lang="zh-CN" sz="28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兔儿爷</a:t>
                      </a:r>
                      <a:r>
                        <a:rPr lang="zh-CN" sz="2800">
                          <a:solidFill>
                            <a:srgbClr val="000000"/>
                          </a:solidFill>
                          <a:effectLst/>
                          <a:latin typeface="Times New Roman" panose="02020603050405020304" pitchFamily="18" charset="0"/>
                          <a:ea typeface="宋体" panose="02010600030101010101" pitchFamily="2" charset="-122"/>
                          <a:cs typeface="宋体" panose="02010600030101010101" pitchFamily="2" charset="-122"/>
                        </a:rPr>
                        <a:t>）</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2384" marR="523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40157219"/>
                  </a:ext>
                </a:extLst>
              </a:tr>
              <a:tr h="1508654">
                <a:tc>
                  <a:txBody>
                    <a:bodyPr/>
                    <a:lstStyle/>
                    <a:p>
                      <a:pPr algn="just" hangingPunct="0">
                        <a:lnSpc>
                          <a:spcPct val="130000"/>
                        </a:lnSpc>
                        <a:spcAft>
                          <a:spcPts val="0"/>
                        </a:spcAft>
                        <a:tabLst>
                          <a:tab pos="486092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30000"/>
                        </a:lnSpc>
                        <a:spcAft>
                          <a:spcPts val="0"/>
                        </a:spcAft>
                        <a:tabLst>
                          <a:tab pos="486092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 Spring Festival </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tabLst>
                          <a:tab pos="486092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play with friends, watch TV together, have a big family dinner, visit families and friends</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2384" marR="523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35213459"/>
                  </a:ext>
                </a:extLst>
              </a:tr>
            </a:tbl>
          </a:graphicData>
        </a:graphic>
      </p:graphicFrame>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550590" y="953294"/>
            <a:ext cx="1090811" cy="1539602"/>
          </a:xfrm>
          <a:prstGeom prst="rect">
            <a:avLst/>
          </a:prstGeom>
        </p:spPr>
      </p:pic>
      <p:pic>
        <p:nvPicPr>
          <p:cNvPr id="5" name="图片 4"/>
          <p:cNvPicPr>
            <a:picLocks noChangeAspect="1"/>
          </p:cNvPicPr>
          <p:nvPr/>
        </p:nvPicPr>
        <p:blipFill>
          <a:blip r:embed="rId3">
            <a:clrChange>
              <a:clrFrom>
                <a:srgbClr val="FFFFFF"/>
              </a:clrFrom>
              <a:clrTo>
                <a:srgbClr val="FFFFFF">
                  <a:alpha val="0"/>
                </a:srgbClr>
              </a:clrTo>
            </a:clrChange>
          </a:blip>
          <a:stretch>
            <a:fillRect/>
          </a:stretch>
        </p:blipFill>
        <p:spPr>
          <a:xfrm>
            <a:off x="371460" y="2613568"/>
            <a:ext cx="1269941" cy="1607520"/>
          </a:xfrm>
          <a:prstGeom prst="rect">
            <a:avLst/>
          </a:prstGeom>
        </p:spPr>
      </p:pic>
      <p:pic>
        <p:nvPicPr>
          <p:cNvPr id="6" name="图片 5"/>
          <p:cNvPicPr>
            <a:picLocks noChangeAspect="1"/>
          </p:cNvPicPr>
          <p:nvPr/>
        </p:nvPicPr>
        <p:blipFill>
          <a:blip r:embed="rId4">
            <a:clrChange>
              <a:clrFrom>
                <a:srgbClr val="FFFFFF"/>
              </a:clrFrom>
              <a:clrTo>
                <a:srgbClr val="FFFFFF">
                  <a:alpha val="0"/>
                </a:srgbClr>
              </a:clrTo>
            </a:clrChange>
          </a:blip>
          <a:stretch>
            <a:fillRect/>
          </a:stretch>
        </p:blipFill>
        <p:spPr>
          <a:xfrm>
            <a:off x="385962" y="4425199"/>
            <a:ext cx="1255439" cy="1452073"/>
          </a:xfrm>
          <a:prstGeom prst="rect">
            <a:avLst/>
          </a:prstGeom>
        </p:spPr>
      </p:pic>
    </p:spTree>
    <p:extLst>
      <p:ext uri="{BB962C8B-B14F-4D97-AF65-F5344CB8AC3E}">
        <p14:creationId xmlns:p14="http://schemas.microsoft.com/office/powerpoint/2010/main" val="166609129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08571"/>
          </a:xfrm>
        </p:spPr>
        <p:txBody>
          <a:bodyPr/>
          <a:lstStyle/>
          <a:p>
            <a:pPr algn="dist"/>
            <a:r>
              <a:rPr lang="zh-CN" altLang="zh-CN" sz="27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700">
                <a:solidFill>
                  <a:srgbClr val="000000"/>
                </a:solidFill>
                <a:latin typeface="Times New Roman" panose="02020603050405020304" pitchFamily="18" charset="0"/>
                <a:ea typeface="宋体" panose="02010600030101010101" pitchFamily="2" charset="-122"/>
              </a:rPr>
              <a:t>There is a special traditional festival in China</a:t>
            </a:r>
            <a:r>
              <a:rPr lang="en-US" altLang="zh-CN" sz="2700" smtClean="0">
                <a:solidFill>
                  <a:srgbClr val="000000"/>
                </a:solidFill>
                <a:latin typeface="宋体" panose="02010600030101010101" pitchFamily="2" charset="-122"/>
                <a:cs typeface="Times New Roman" panose="02020603050405020304" pitchFamily="18" charset="0"/>
              </a:rPr>
              <a:t>.________________________</a:t>
            </a:r>
            <a:endParaRPr lang="en-US" altLang="zh-CN" sz="2700" smtClean="0"/>
          </a:p>
          <a:p>
            <a:pPr algn="dist"/>
            <a:r>
              <a:rPr lang="en-US" altLang="zh-CN" sz="2700" smtClean="0">
                <a:solidFill>
                  <a:srgbClr val="000000"/>
                </a:solidFill>
                <a:latin typeface="宋体" panose="02010600030101010101" pitchFamily="2" charset="-122"/>
                <a:cs typeface="Times New Roman" panose="02020603050405020304" pitchFamily="18" charset="0"/>
              </a:rPr>
              <a:t>____________________________________________________________________________________________________________________________________________________________________________________________________________________________________________________________________</a:t>
            </a:r>
          </a:p>
        </p:txBody>
      </p:sp>
      <p:sp>
        <p:nvSpPr>
          <p:cNvPr id="3" name="内容占位符 1"/>
          <p:cNvSpPr txBox="1">
            <a:spLocks/>
          </p:cNvSpPr>
          <p:nvPr/>
        </p:nvSpPr>
        <p:spPr bwMode="auto">
          <a:xfrm>
            <a:off x="360854" y="660395"/>
            <a:ext cx="11422984" cy="3208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353300" eaLnBrk="1" hangingPunct="0">
              <a:spcAft>
                <a:spcPts val="0"/>
              </a:spcAft>
            </a:pPr>
            <a:r>
              <a:rPr lang="en-US" altLang="zh-CN" sz="2700" b="1" spc="-10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People celebrate the Lantern Festival </a:t>
            </a:r>
            <a:r>
              <a:rPr lang="en-US" altLang="zh-CN" sz="27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many ways. People usually hang lanterns at home. There are many activities such as doing dragon dances. At night, families get together and have a big dinner. After dinner, they watch beautiful lanterns and guess lantern riddles in the park.</a:t>
            </a:r>
            <a:endParaRPr lang="zh-CN" altLang="zh-CN" sz="27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97239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56846"/>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补全对话。</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321718"/>
            <a:ext cx="11485848" cy="5267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10000"/>
              </a:lnSpc>
              <a:spcAft>
                <a:spcPts val="0"/>
              </a:spcAft>
            </a:pP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Hello, </a:t>
            </a:r>
            <a:r>
              <a:rPr lang="en-US" altLang="zh-CN" b="1" dirty="0" err="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Jim.What</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are you doing?</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10000"/>
              </a:lnSpc>
              <a:spcAft>
                <a:spcPts val="0"/>
              </a:spcAft>
            </a:pP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I am writing a </a:t>
            </a:r>
            <a:r>
              <a:rPr lang="en-US" altLang="zh-CN" b="1" u="sng" dirty="0" smtClean="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letter</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to my pen friend.</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10000"/>
              </a:lnSpc>
              <a:spcAft>
                <a:spcPts val="0"/>
              </a:spcAft>
            </a:pP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Is your pen friend a boy?</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10000"/>
              </a:lnSpc>
              <a:spcAft>
                <a:spcPts val="0"/>
              </a:spcAft>
            </a:pP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Yes, he is.</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10000"/>
              </a:lnSpc>
              <a:spcAft>
                <a:spcPts val="0"/>
              </a:spcAft>
            </a:pP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Can he speak </a:t>
            </a:r>
            <a:r>
              <a:rPr lang="en-US" altLang="zh-CN" b="1" u="sng" dirty="0" smtClean="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French</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10000"/>
              </a:lnSpc>
              <a:spcAft>
                <a:spcPts val="0"/>
              </a:spcAft>
            </a:pP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Yes, and he can speak English too.</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10000"/>
              </a:lnSpc>
              <a:spcAft>
                <a:spcPts val="0"/>
              </a:spcAft>
            </a:pP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What’s his </a:t>
            </a:r>
            <a:r>
              <a:rPr lang="en-US" altLang="zh-CN" b="1" u="sng" dirty="0" smtClean="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hobby</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10000"/>
              </a:lnSpc>
              <a:spcAft>
                <a:spcPts val="0"/>
              </a:spcAft>
            </a:pP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He likes </a:t>
            </a:r>
            <a:r>
              <a:rPr lang="en-US" altLang="zh-CN" b="1" u="sng" dirty="0" smtClean="0">
                <a:solidFill>
                  <a:srgbClr val="ED028C"/>
                </a:solidFill>
                <a:uFill>
                  <a:solidFill>
                    <a:srgbClr val="ED028C"/>
                  </a:solidFill>
                </a:uFill>
                <a:latin typeface="Times New Roman" panose="02020603050405020304" pitchFamily="18" charset="0"/>
                <a:ea typeface="宋体" panose="02010600030101010101" pitchFamily="2" charset="-122"/>
                <a:cs typeface="Times New Roman" panose="02020603050405020304" pitchFamily="18" charset="0"/>
              </a:rPr>
              <a:t>swimming</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and reading</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p>
          <a:p>
            <a:pPr eaLnBrk="1">
              <a:lnSpc>
                <a:spcPct val="110000"/>
              </a:lnSpc>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Can I be his pen friend too?</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lnSpc>
                <a:spcPct val="110000"/>
              </a:lnSpc>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a:solidFill>
                  <a:srgbClr val="ED028C"/>
                </a:solidFill>
                <a:latin typeface="Times New Roman" panose="02020603050405020304" pitchFamily="18" charset="0"/>
                <a:ea typeface="宋体" panose="02010600030101010101" pitchFamily="2" charset="-122"/>
                <a:cs typeface="Times New Roman" panose="02020603050405020304" pitchFamily="18" charset="0"/>
              </a:rPr>
              <a:t>Sure.Here</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is his address.</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lnSpc>
                <a:spcPct val="110000"/>
              </a:lnSpc>
              <a:spcAft>
                <a:spcPts val="0"/>
              </a:spcAft>
            </a:pP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Thank you</a:t>
            </a:r>
            <a:r>
              <a:rPr lang="en-US" altLang="zh-CN" b="1" dirty="0"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227739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30543"/>
          </a:xfrm>
        </p:spPr>
        <p:txBody>
          <a:bodyPr/>
          <a:lstStyle/>
          <a:p>
            <a:pPr lvl="0" hangingPunct="0">
              <a:lnSpc>
                <a:spcPct val="120000"/>
              </a:lnSpc>
              <a:spcAft>
                <a:spcPts val="0"/>
              </a:spcAft>
              <a:tabLst>
                <a:tab pos="486092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Hello, Jim. What are you doing?</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lnSpc>
                <a:spcPct val="120000"/>
              </a:lnSpc>
              <a:spcAft>
                <a:spcPts val="0"/>
              </a:spcAft>
              <a:tabLst>
                <a:tab pos="486092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am writing a 1</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my pen friend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lnSpc>
                <a:spcPct val="120000"/>
              </a:lnSpc>
              <a:spcAft>
                <a:spcPts val="0"/>
              </a:spcAft>
              <a:tabLst>
                <a:tab pos="486092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your pen friend a boy?</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lnSpc>
                <a:spcPct val="120000"/>
              </a:lnSpc>
              <a:spcAft>
                <a:spcPts val="0"/>
              </a:spcAft>
              <a:tabLst>
                <a:tab pos="486092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Yes, he is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lnSpc>
                <a:spcPct val="120000"/>
              </a:lnSpc>
              <a:spcAft>
                <a:spcPts val="0"/>
              </a:spcAft>
              <a:tabLst>
                <a:tab pos="486092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he speak 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lnSpc>
                <a:spcPct val="120000"/>
              </a:lnSpc>
              <a:spcAft>
                <a:spcPts val="0"/>
              </a:spcAft>
              <a:tabLst>
                <a:tab pos="486092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Yes, and he can speak English too</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lnSpc>
                <a:spcPct val="120000"/>
              </a:lnSpc>
              <a:spcAft>
                <a:spcPts val="0"/>
              </a:spcAft>
              <a:tabLst>
                <a:tab pos="486092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his 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lnSpc>
                <a:spcPct val="120000"/>
              </a:lnSpc>
              <a:spcAft>
                <a:spcPts val="0"/>
              </a:spcAft>
              <a:tabLst>
                <a:tab pos="486092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likes 4</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reading</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lvl="0" hangingPunct="0">
              <a:lnSpc>
                <a:spcPct val="120000"/>
              </a:lnSpc>
              <a:spcAft>
                <a:spcPts val="0"/>
              </a:spcAft>
              <a:tabLst>
                <a:tab pos="486092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I be his pen friend too?</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lnSpc>
                <a:spcPct val="120000"/>
              </a:lnSpc>
              <a:spcAft>
                <a:spcPts val="0"/>
              </a:spcAft>
              <a:tabLst>
                <a:tab pos="486092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Sure. Here is his address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lnSpc>
                <a:spcPct val="120000"/>
              </a:lnSpc>
              <a:spcAft>
                <a:spcPts val="0"/>
              </a:spcAft>
              <a:tabLst>
                <a:tab pos="486092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Thank you</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603848" y="1321604"/>
            <a:ext cx="1000595" cy="523220"/>
          </a:xfrm>
          <a:prstGeom prst="rect">
            <a:avLst/>
          </a:prstGeom>
        </p:spPr>
        <p:txBody>
          <a:bodyPr wrap="none">
            <a:spAutoFit/>
          </a:bodyPr>
          <a:lstStyle/>
          <a:p>
            <a:r>
              <a:rPr lang="en-US" altLang="zh-CN" dirty="0"/>
              <a:t>letter</a:t>
            </a:r>
            <a:endParaRPr lang="zh-CN" altLang="en-US" dirty="0"/>
          </a:p>
        </p:txBody>
      </p:sp>
      <p:sp>
        <p:nvSpPr>
          <p:cNvPr id="6" name="矩形 5"/>
          <p:cNvSpPr/>
          <p:nvPr/>
        </p:nvSpPr>
        <p:spPr>
          <a:xfrm>
            <a:off x="3524418" y="2852936"/>
            <a:ext cx="1274644" cy="523220"/>
          </a:xfrm>
          <a:prstGeom prst="rect">
            <a:avLst/>
          </a:prstGeom>
        </p:spPr>
        <p:txBody>
          <a:bodyPr wrap="none">
            <a:spAutoFit/>
          </a:bodyPr>
          <a:lstStyle/>
          <a:p>
            <a:r>
              <a:rPr lang="en-US" altLang="zh-CN" dirty="0"/>
              <a:t>French</a:t>
            </a:r>
            <a:endParaRPr lang="zh-CN" altLang="en-US" dirty="0"/>
          </a:p>
        </p:txBody>
      </p:sp>
      <p:sp>
        <p:nvSpPr>
          <p:cNvPr id="7" name="矩形 6"/>
          <p:cNvSpPr/>
          <p:nvPr/>
        </p:nvSpPr>
        <p:spPr>
          <a:xfrm>
            <a:off x="3150999" y="3841884"/>
            <a:ext cx="1144865" cy="523220"/>
          </a:xfrm>
          <a:prstGeom prst="rect">
            <a:avLst/>
          </a:prstGeom>
        </p:spPr>
        <p:txBody>
          <a:bodyPr wrap="none">
            <a:spAutoFit/>
          </a:bodyPr>
          <a:lstStyle/>
          <a:p>
            <a:r>
              <a:rPr lang="en-US" altLang="zh-CN" dirty="0"/>
              <a:t>hobby</a:t>
            </a:r>
            <a:endParaRPr lang="zh-CN" altLang="en-US" dirty="0"/>
          </a:p>
        </p:txBody>
      </p:sp>
      <p:sp>
        <p:nvSpPr>
          <p:cNvPr id="9" name="矩形 8"/>
          <p:cNvSpPr/>
          <p:nvPr/>
        </p:nvSpPr>
        <p:spPr>
          <a:xfrm>
            <a:off x="2782838" y="4345940"/>
            <a:ext cx="1762021" cy="523220"/>
          </a:xfrm>
          <a:prstGeom prst="rect">
            <a:avLst/>
          </a:prstGeom>
        </p:spPr>
        <p:txBody>
          <a:bodyPr wrap="none">
            <a:spAutoFit/>
          </a:bodyPr>
          <a:lstStyle/>
          <a:p>
            <a:r>
              <a:rPr lang="en-US" altLang="zh-CN" dirty="0"/>
              <a:t>swimming</a:t>
            </a:r>
            <a:endParaRPr lang="zh-CN" altLang="en-US" dirty="0"/>
          </a:p>
        </p:txBody>
      </p:sp>
    </p:spTree>
    <p:extLst>
      <p:ext uri="{BB962C8B-B14F-4D97-AF65-F5344CB8AC3E}">
        <p14:creationId xmlns:p14="http://schemas.microsoft.com/office/powerpoint/2010/main" val="3450367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56846"/>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选择正确的答案。</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354485"/>
            <a:ext cx="11485848" cy="4534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09625" eaLnBrk="1" hangingPunct="1"/>
            <a:r>
              <a:rPr lang="en-US" altLang="zh-CN" b="1" smtClean="0">
                <a:solidFill>
                  <a:srgbClr val="ED028C"/>
                </a:solidFill>
                <a:latin typeface="Times New Roman" panose="02020603050405020304" pitchFamily="18" charset="0"/>
                <a:ea typeface="宋体" panose="02010600030101010101" pitchFamily="2" charset="-122"/>
              </a:rPr>
              <a:t>Hello</a:t>
            </a:r>
            <a:r>
              <a:rPr lang="zh-CN" altLang="zh-CN" b="1" smtClean="0">
                <a:solidFill>
                  <a:srgbClr val="ED028C"/>
                </a:solidFill>
                <a:ea typeface="楷体" panose="02010609060101010101" pitchFamily="49" charset="-122"/>
                <a:cs typeface="Times New Roman" panose="02020603050405020304" pitchFamily="18" charset="0"/>
              </a:rPr>
              <a:t>！</a:t>
            </a:r>
            <a:r>
              <a:rPr lang="en-US" altLang="zh-CN" b="1" smtClean="0">
                <a:solidFill>
                  <a:srgbClr val="ED028C"/>
                </a:solidFill>
                <a:latin typeface="Times New Roman" panose="02020603050405020304" pitchFamily="18" charset="0"/>
                <a:ea typeface="宋体" panose="02010600030101010101" pitchFamily="2" charset="-122"/>
              </a:rPr>
              <a:t> My name is Emma.I want to tell you about my friends’ hobbies.Tom loves playing football.He practices it three times a week and dreams of joining the school team.Lucy enjoys drawing.She carries a sketchbook everywhere and wants to be an artist in the future.Sam likes reading.His favourite books are about space and robots.He always shares stories with us</a:t>
            </a:r>
            <a:r>
              <a:rPr lang="zh-CN" altLang="zh-CN" b="1" smtClean="0">
                <a:solidFill>
                  <a:srgbClr val="ED028C"/>
                </a:solidFill>
                <a:ea typeface="楷体" panose="02010609060101010101" pitchFamily="49" charset="-122"/>
                <a:cs typeface="Times New Roman" panose="02020603050405020304" pitchFamily="18" charset="0"/>
              </a:rPr>
              <a:t>！</a:t>
            </a:r>
            <a:r>
              <a:rPr lang="en-US" altLang="zh-CN" b="1" smtClean="0">
                <a:solidFill>
                  <a:srgbClr val="ED028C"/>
                </a:solidFill>
                <a:latin typeface="Times New Roman" panose="02020603050405020304" pitchFamily="18" charset="0"/>
                <a:ea typeface="宋体" panose="02010600030101010101" pitchFamily="2" charset="-122"/>
              </a:rPr>
              <a:t> As for me, I love dancing.On weekends, I take ballet classes.It makes me happy and healthy</a:t>
            </a:r>
            <a:r>
              <a:rPr lang="zh-CN" altLang="zh-CN" b="1" smtClean="0">
                <a:solidFill>
                  <a:srgbClr val="ED028C"/>
                </a:solidFill>
                <a:ea typeface="楷体" panose="02010609060101010101" pitchFamily="49" charset="-122"/>
                <a:cs typeface="Times New Roman" panose="02020603050405020304" pitchFamily="18" charset="0"/>
              </a:rPr>
              <a:t>！</a:t>
            </a:r>
            <a:endParaRPr lang="zh-CN" altLang="en-US"/>
          </a:p>
        </p:txBody>
      </p:sp>
    </p:spTree>
    <p:extLst>
      <p:ext uri="{BB962C8B-B14F-4D97-AF65-F5344CB8AC3E}">
        <p14:creationId xmlns:p14="http://schemas.microsoft.com/office/powerpoint/2010/main" val="24400341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Tom’s hobby?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Playing basketball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Playing football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Riding a bike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often does Tom practice his hobby?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Once a week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Twice a week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Three times a week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67780" y="865287"/>
            <a:ext cx="423514" cy="523220"/>
          </a:xfrm>
          <a:prstGeom prst="rect">
            <a:avLst/>
          </a:prstGeom>
        </p:spPr>
        <p:txBody>
          <a:bodyPr wrap="none">
            <a:spAutoFit/>
          </a:bodyPr>
          <a:lstStyle/>
          <a:p>
            <a:r>
              <a:rPr lang="en-US" altLang="zh-CN"/>
              <a:t>B</a:t>
            </a:r>
            <a:endParaRPr lang="zh-CN" altLang="en-US"/>
          </a:p>
        </p:txBody>
      </p:sp>
      <p:sp>
        <p:nvSpPr>
          <p:cNvPr id="6" name="矩形 5"/>
          <p:cNvSpPr/>
          <p:nvPr/>
        </p:nvSpPr>
        <p:spPr>
          <a:xfrm>
            <a:off x="947289" y="3437193"/>
            <a:ext cx="444352" cy="523220"/>
          </a:xfrm>
          <a:prstGeom prst="rect">
            <a:avLst/>
          </a:prstGeom>
        </p:spPr>
        <p:txBody>
          <a:bodyPr wrap="none">
            <a:spAutoFit/>
          </a:bodyPr>
          <a:lstStyle/>
          <a:p>
            <a:r>
              <a:rPr lang="en-US" altLang="zh-CN"/>
              <a:t>C</a:t>
            </a:r>
            <a:endParaRPr lang="zh-CN" altLang="en-US"/>
          </a:p>
        </p:txBody>
      </p:sp>
    </p:spTree>
    <p:extLst>
      <p:ext uri="{BB962C8B-B14F-4D97-AF65-F5344CB8AC3E}">
        <p14:creationId xmlns:p14="http://schemas.microsoft.com/office/powerpoint/2010/main" val="385777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Lucy want to be in the future?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 teacher.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 dancer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An artist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kind of books does Sam like best?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Fairy tales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Mystery stories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Books about space and robots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44538" y="880145"/>
            <a:ext cx="444352" cy="523220"/>
          </a:xfrm>
          <a:prstGeom prst="rect">
            <a:avLst/>
          </a:prstGeom>
        </p:spPr>
        <p:txBody>
          <a:bodyPr wrap="none">
            <a:spAutoFit/>
          </a:bodyPr>
          <a:lstStyle/>
          <a:p>
            <a:r>
              <a:rPr lang="en-US" altLang="zh-CN"/>
              <a:t>C</a:t>
            </a:r>
            <a:endParaRPr lang="zh-CN" altLang="en-US"/>
          </a:p>
        </p:txBody>
      </p:sp>
      <p:sp>
        <p:nvSpPr>
          <p:cNvPr id="4" name="矩形 3"/>
          <p:cNvSpPr/>
          <p:nvPr/>
        </p:nvSpPr>
        <p:spPr>
          <a:xfrm>
            <a:off x="944538" y="3444622"/>
            <a:ext cx="444352" cy="523220"/>
          </a:xfrm>
          <a:prstGeom prst="rect">
            <a:avLst/>
          </a:prstGeom>
        </p:spPr>
        <p:txBody>
          <a:bodyPr wrap="none">
            <a:spAutoFit/>
          </a:bodyPr>
          <a:lstStyle/>
          <a:p>
            <a:r>
              <a:rPr lang="en-US" altLang="zh-CN"/>
              <a:t>C</a:t>
            </a:r>
            <a:endParaRPr lang="zh-CN" altLang="en-US"/>
          </a:p>
        </p:txBody>
      </p:sp>
    </p:spTree>
    <p:extLst>
      <p:ext uri="{BB962C8B-B14F-4D97-AF65-F5344CB8AC3E}">
        <p14:creationId xmlns:p14="http://schemas.microsoft.com/office/powerpoint/2010/main" val="2527043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does Emma like dancing?</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It helps her study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It makes her happy and healthy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a:solidFill>
                  <a:srgbClr val="000000"/>
                </a:solidFill>
                <a:latin typeface="Times New Roman" panose="02020603050405020304" pitchFamily="18" charset="0"/>
                <a:ea typeface="宋体" panose="02010600030101010101" pitchFamily="2" charset="-122"/>
              </a:rPr>
              <a:t> </a:t>
            </a:r>
            <a:r>
              <a:rPr lang="en-US" altLang="zh-CN" smtClean="0">
                <a:solidFill>
                  <a:srgbClr val="000000"/>
                </a:solidFill>
                <a:latin typeface="Times New Roman" panose="02020603050405020304" pitchFamily="18" charset="0"/>
                <a:ea typeface="宋体" panose="02010600030101010101" pitchFamily="2" charset="-122"/>
              </a:rPr>
              <a:t>                   C</a:t>
            </a:r>
            <a:r>
              <a:rPr lang="en-US" altLang="zh-CN">
                <a:solidFill>
                  <a:srgbClr val="000000"/>
                </a:solidFill>
                <a:latin typeface="Times New Roman" panose="02020603050405020304" pitchFamily="18" charset="0"/>
                <a:ea typeface="宋体" panose="02010600030101010101" pitchFamily="2" charset="-122"/>
              </a:rPr>
              <a:t>. She wants to win a competiti</a:t>
            </a:r>
            <a:endParaRPr lang="zh-CN" altLang="en-US"/>
          </a:p>
        </p:txBody>
      </p:sp>
      <p:sp>
        <p:nvSpPr>
          <p:cNvPr id="4" name="矩形 3"/>
          <p:cNvSpPr/>
          <p:nvPr/>
        </p:nvSpPr>
        <p:spPr>
          <a:xfrm>
            <a:off x="958255" y="870620"/>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2166871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135</TotalTime>
  <Words>2370</Words>
  <Application>Microsoft Office PowerPoint</Application>
  <PresentationFormat>自定义</PresentationFormat>
  <Paragraphs>263</Paragraphs>
  <Slides>36</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36</vt:i4>
      </vt:variant>
    </vt:vector>
  </HeadingPairs>
  <TitlesOfParts>
    <vt:vector size="43"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Microsoft</cp:lastModifiedBy>
  <cp:revision>358</cp:revision>
  <dcterms:created xsi:type="dcterms:W3CDTF">2020-11-06T05:24:00Z</dcterms:created>
  <dcterms:modified xsi:type="dcterms:W3CDTF">2025-06-30T08:50:37Z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